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7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72" r:id="rId4"/>
    <p:sldId id="259" r:id="rId5"/>
    <p:sldId id="260" r:id="rId6"/>
    <p:sldId id="265" r:id="rId7"/>
    <p:sldId id="262" r:id="rId8"/>
    <p:sldId id="263" r:id="rId9"/>
    <p:sldId id="297" r:id="rId10"/>
    <p:sldId id="298" r:id="rId11"/>
    <p:sldId id="300" r:id="rId12"/>
    <p:sldId id="266" r:id="rId13"/>
    <p:sldId id="275" r:id="rId14"/>
    <p:sldId id="273" r:id="rId15"/>
    <p:sldId id="268" r:id="rId16"/>
    <p:sldId id="269" r:id="rId17"/>
    <p:sldId id="270" r:id="rId18"/>
    <p:sldId id="276" r:id="rId19"/>
    <p:sldId id="278" r:id="rId20"/>
    <p:sldId id="277" r:id="rId21"/>
    <p:sldId id="279" r:id="rId22"/>
    <p:sldId id="280" r:id="rId23"/>
    <p:sldId id="288" r:id="rId24"/>
    <p:sldId id="289" r:id="rId25"/>
    <p:sldId id="281" r:id="rId26"/>
    <p:sldId id="290" r:id="rId27"/>
    <p:sldId id="291" r:id="rId28"/>
    <p:sldId id="292" r:id="rId29"/>
    <p:sldId id="293" r:id="rId30"/>
    <p:sldId id="294" r:id="rId31"/>
    <p:sldId id="295" r:id="rId32"/>
    <p:sldId id="296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5" autoAdjust="0"/>
    <p:restoredTop sz="94794" autoAdjust="0"/>
  </p:normalViewPr>
  <p:slideViewPr>
    <p:cSldViewPr>
      <p:cViewPr varScale="1">
        <p:scale>
          <a:sx n="91" d="100"/>
          <a:sy n="91" d="100"/>
        </p:scale>
        <p:origin x="1557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9.xml"/><Relationship Id="rId2" Type="http://schemas.openxmlformats.org/officeDocument/2006/relationships/slide" Target="slides/slide6.xml"/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3C3590B-52D4-4017-B3C2-F612172741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16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F851AE6-8906-48FE-8BDA-E92DD7E9AA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45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766" indent="-281064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4255" indent="-22485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3957" indent="-22485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3659" indent="-22485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3361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3062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2764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22466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04F41B8E-3E6C-4E2E-AD71-82A988058E3B}" type="slidenum">
              <a:rPr lang="en-US" altLang="en-US" sz="1200">
                <a:latin typeface="Times New Roman" pitchFamily="18" charset="0"/>
              </a:rPr>
              <a:pPr eaLnBrk="1" hangingPunct="1">
                <a:defRPr/>
              </a:pPr>
              <a:t>14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3886408" y="0"/>
            <a:ext cx="29715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9940" tIns="44970" rIns="89940" bIns="44970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69667" name="Rectangle 3"/>
          <p:cNvSpPr>
            <a:spLocks noChangeArrowheads="1"/>
          </p:cNvSpPr>
          <p:nvPr/>
        </p:nvSpPr>
        <p:spPr bwMode="auto">
          <a:xfrm>
            <a:off x="3886408" y="8686800"/>
            <a:ext cx="29715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48" tIns="0" rIns="19048" bIns="0" anchor="b"/>
          <a:lstStyle/>
          <a:p>
            <a:pPr algn="r" defTabSz="915018" eaLnBrk="0" hangingPunct="0">
              <a:defRPr/>
            </a:pPr>
            <a:r>
              <a:rPr lang="en-US" sz="1000" i="1">
                <a:latin typeface="Times New Roman" charset="0"/>
                <a:ea typeface="ＭＳ Ｐゴシック" charset="0"/>
              </a:rPr>
              <a:t>5</a:t>
            </a:r>
          </a:p>
        </p:txBody>
      </p:sp>
      <p:sp>
        <p:nvSpPr>
          <p:cNvPr id="369668" name="Rectangle 4"/>
          <p:cNvSpPr>
            <a:spLocks noChangeArrowheads="1"/>
          </p:cNvSpPr>
          <p:nvPr/>
        </p:nvSpPr>
        <p:spPr bwMode="auto">
          <a:xfrm>
            <a:off x="0" y="8686800"/>
            <a:ext cx="29715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9940" tIns="44970" rIns="89940" bIns="44970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69669" name="Rectangle 5"/>
          <p:cNvSpPr>
            <a:spLocks noChangeArrowheads="1"/>
          </p:cNvSpPr>
          <p:nvPr/>
        </p:nvSpPr>
        <p:spPr bwMode="auto">
          <a:xfrm>
            <a:off x="0" y="0"/>
            <a:ext cx="29715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9940" tIns="44970" rIns="89940" bIns="44970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696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FAA26D3D-D897-4be2-8F04-BA451C77F1D7}"/>
          </a:extLst>
        </p:spPr>
      </p:sp>
      <p:sp>
        <p:nvSpPr>
          <p:cNvPr id="3696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815" y="4343400"/>
            <a:ext cx="5028370" cy="4114800"/>
          </a:xfrm>
          <a:ln/>
        </p:spPr>
        <p:txBody>
          <a:bodyPr lIns="90481" tIns="44447" rIns="90481" bIns="44447"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0766" indent="-281064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24255" indent="-22485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73957" indent="-22485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23659" indent="-224851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73361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23062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372764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22466" indent="-2248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CB7B8FEA-8B86-4FEA-BA21-EEF216848B58}" type="slidenum">
              <a:rPr lang="en-US" altLang="en-US" sz="1200">
                <a:latin typeface="Times New Roman" pitchFamily="18" charset="0"/>
              </a:rPr>
              <a:pPr eaLnBrk="1" hangingPunct="1">
                <a:defRPr/>
              </a:pPr>
              <a:t>22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FAA26D3D-D897-4be2-8F04-BA451C77F1D7}"/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15" y="4343400"/>
            <a:ext cx="5028370" cy="4114800"/>
          </a:xfrm>
          <a:ln/>
        </p:spPr>
        <p:txBody>
          <a:bodyPr lIns="90481" tIns="44447" rIns="90481" bIns="44447"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0"/>
              <a:buNone/>
              <a:defRPr sz="3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FF5583-88B1-453A-88A1-30E36C5D4C6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7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F1AAF-349D-4082-909D-317E5B1936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2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B1326-2FF6-4B7F-8E42-6B3CEC344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</a:t>
            </a:r>
            <a:fld id="{A29D0EA9-5774-4052-B642-5C72D187C207}" type="slidenum">
              <a:rPr lang="en-US" smtClean="0"/>
              <a:pPr>
                <a:defRPr/>
              </a:pPr>
              <a:t>‹#›</a:t>
            </a:fld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6882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</a:t>
            </a:r>
            <a:fld id="{A29D0EA9-5774-4052-B642-5C72D187C207}" type="slidenum">
              <a:rPr lang="en-US" smtClean="0"/>
              <a:pPr>
                <a:defRPr/>
              </a:pPr>
              <a:t>‹#›</a:t>
            </a:fld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987613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1479F2-9B62-410A-BDCC-B6ACA6D5C2F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949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</a:t>
            </a:r>
            <a:fld id="{F79CB995-7072-48B3-8E0D-6E22FB0BEBC9}" type="slidenum">
              <a:rPr lang="en-US" smtClean="0"/>
              <a:pPr>
                <a:defRPr/>
              </a:pPr>
              <a:t>‹#›</a:t>
            </a:fld>
            <a:r>
              <a:rPr lang="en-US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8455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D957E-FB26-4EAB-8682-6E612124B7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784A7-F08B-4514-9209-65DDB2C9BD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3AD39-6A4D-4A5C-B658-C4F7DE6C2C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9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79B4C-0EE2-4629-B860-54901C563D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3F45C-BE95-4B5E-80EA-7C74E5D7BF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7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A3443-1644-4936-B2BA-92E882F5BB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4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6875F-FEEF-43BA-B7CE-D64B9227F4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4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rgbClr val="CAE1F6"/>
            </a:gs>
            <a:gs pos="100000">
              <a:srgbClr val="379BBF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7962900" y="15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/>
            </a:lvl1pPr>
          </a:lstStyle>
          <a:p>
            <a:pPr>
              <a:defRPr/>
            </a:pPr>
            <a:r>
              <a:rPr lang="en-US"/>
              <a:t>-</a:t>
            </a:r>
            <a:fld id="{A29D0EA9-5774-4052-B642-5C72D187C207}" type="slidenum">
              <a:rPr lang="en-US" smtClean="0"/>
              <a:pPr>
                <a:defRPr/>
              </a:pPr>
              <a:t>‹#›</a:t>
            </a:fld>
            <a:r>
              <a:rPr lang="en-US"/>
              <a:t>-</a:t>
            </a:r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3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5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5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5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5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5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25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slide" Target="slide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Database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CS3431 Wong  </a:t>
            </a:r>
            <a:br>
              <a:rPr lang="en-US" dirty="0"/>
            </a:br>
            <a:r>
              <a:rPr lang="en-US" dirty="0"/>
              <a:t>Database Systems I</a:t>
            </a:r>
          </a:p>
        </p:txBody>
      </p:sp>
    </p:spTree>
    <p:extLst>
      <p:ext uri="{BB962C8B-B14F-4D97-AF65-F5344CB8AC3E}">
        <p14:creationId xmlns:p14="http://schemas.microsoft.com/office/powerpoint/2010/main" val="3962187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2024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18439" name="Object 1"/>
          <p:cNvGraphicFramePr>
            <a:graphicFrameLocks noChangeAspect="1"/>
          </p:cNvGraphicFramePr>
          <p:nvPr/>
        </p:nvGraphicFramePr>
        <p:xfrm>
          <a:off x="762000" y="2024063"/>
          <a:ext cx="8610600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43040" imgH="2070100" progId="Visio.Drawing.11">
                  <p:embed/>
                </p:oleObj>
              </mc:Choice>
              <mc:Fallback>
                <p:oleObj name="Visio" r:id="rId2" imgW="6543040" imgH="20701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4063"/>
                        <a:ext cx="8610600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Client software, server software, and the SQL interface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23AD39-6A4D-4A5C-B658-C4F7DE6C2C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658ED-574E-B9CE-79BE-AD231143AFF7}"/>
              </a:ext>
            </a:extLst>
          </p:cNvPr>
          <p:cNvSpPr txBox="1"/>
          <p:nvPr/>
        </p:nvSpPr>
        <p:spPr>
          <a:xfrm>
            <a:off x="838200" y="472440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+mn-lt"/>
              </a:rPr>
              <a:t>Note that the results often are transmitted over a network. It is important to write efficient queries to transmit just what is needed.</a:t>
            </a:r>
          </a:p>
        </p:txBody>
      </p:sp>
    </p:spTree>
    <p:extLst>
      <p:ext uri="{BB962C8B-B14F-4D97-AF65-F5344CB8AC3E}">
        <p14:creationId xmlns:p14="http://schemas.microsoft.com/office/powerpoint/2010/main" val="400934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978099"/>
              </p:ext>
            </p:extLst>
          </p:nvPr>
        </p:nvGraphicFramePr>
        <p:xfrm>
          <a:off x="381000" y="1417638"/>
          <a:ext cx="8542338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59980" imgH="1866900" progId="Visio.Drawing.11">
                  <p:embed/>
                </p:oleObj>
              </mc:Choice>
              <mc:Fallback>
                <p:oleObj name="Visio" r:id="rId2" imgW="7459980" imgH="1866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17638"/>
                        <a:ext cx="8542338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web-based 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23AD39-6A4D-4A5C-B658-C4F7DE6C2C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50426-23E0-45B5-878E-33DD4622F328}"/>
              </a:ext>
            </a:extLst>
          </p:cNvPr>
          <p:cNvSpPr/>
          <p:nvPr/>
        </p:nvSpPr>
        <p:spPr>
          <a:xfrm>
            <a:off x="457200" y="35052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web applications work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 browser on a client sends a request to a web server.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 server processes the request.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 server passes any data requests to the database server.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Database server returns results to web server.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 server returns a response to the browser.</a:t>
            </a:r>
          </a:p>
        </p:txBody>
      </p:sp>
    </p:spTree>
    <p:extLst>
      <p:ext uri="{BB962C8B-B14F-4D97-AF65-F5344CB8AC3E}">
        <p14:creationId xmlns:p14="http://schemas.microsoft.com/office/powerpoint/2010/main" val="248472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  <a:cs typeface="+mn-cs"/>
              </a:rPr>
              <a:t>A collection of tools for describing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Data objects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Data relationships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Data semantics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Data constraints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US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  <a:cs typeface="+mn-cs"/>
              </a:rPr>
              <a:t>Several data models: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Relational model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Entity-Relationship </a:t>
            </a:r>
            <a:r>
              <a:rPr lang="en-US" b="1" dirty="0">
                <a:cs typeface="+mn-cs"/>
              </a:rPr>
              <a:t>(</a:t>
            </a:r>
            <a:r>
              <a:rPr lang="en-US" b="1" dirty="0">
                <a:solidFill>
                  <a:srgbClr val="FF0000"/>
                </a:solidFill>
                <a:cs typeface="+mn-cs"/>
              </a:rPr>
              <a:t>ER</a:t>
            </a:r>
            <a:r>
              <a:rPr lang="en-US" b="1" dirty="0">
                <a:cs typeface="+mn-cs"/>
              </a:rPr>
              <a:t>)</a:t>
            </a:r>
            <a:r>
              <a:rPr lang="en-US" dirty="0">
                <a:cs typeface="+mn-cs"/>
              </a:rPr>
              <a:t> conceptual data model </a:t>
            </a:r>
          </a:p>
          <a:p>
            <a:pPr lvl="1">
              <a:buFont typeface="Wingdings" charset="0"/>
              <a:buChar char="l"/>
              <a:defRPr/>
            </a:pPr>
            <a:r>
              <a:rPr lang="en-US">
                <a:cs typeface="+mn-cs"/>
              </a:rPr>
              <a:t>Semi-structured data model (XML)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>
                <a:cs typeface="+mn-cs"/>
              </a:rPr>
              <a:t>Object-based </a:t>
            </a:r>
            <a:r>
              <a:rPr lang="en-US" dirty="0">
                <a:cs typeface="+mn-cs"/>
              </a:rPr>
              <a:t>data models (</a:t>
            </a:r>
            <a:r>
              <a:rPr lang="en-US">
                <a:cs typeface="+mn-cs"/>
              </a:rPr>
              <a:t>Object-oriented)</a:t>
            </a:r>
            <a:endParaRPr lang="en-US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73F45E9A-8AC7-4BAF-AD01-C4F4E4D7E6D9}" type="slidenum">
              <a:rPr lang="en-US" altLang="en-US" sz="1000" smtClean="0"/>
              <a:pPr eaLnBrk="1" hangingPunct="1">
                <a:defRPr/>
              </a:pPr>
              <a:t>12</a:t>
            </a:fld>
            <a:endParaRPr lang="en-US" altLang="en-US" sz="100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2895600"/>
            <a:ext cx="8229600" cy="2209800"/>
            <a:chOff x="762000" y="2644775"/>
            <a:chExt cx="8077200" cy="1927225"/>
          </a:xfrm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762000" y="3962400"/>
              <a:ext cx="8077200" cy="6096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</p:cNvCxnSpPr>
            <p:nvPr/>
          </p:nvCxnSpPr>
          <p:spPr bwMode="auto">
            <a:xfrm flipH="1">
              <a:off x="6553200" y="3276600"/>
              <a:ext cx="304800" cy="685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6096000" y="2644775"/>
              <a:ext cx="2438400" cy="7080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>
                  <a:ea typeface="ＭＳ Ｐゴシック" charset="0"/>
                </a:rPr>
                <a:t>We will learn these two models</a:t>
              </a: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50809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Entity-Relationship Model: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7543800" cy="20574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Models the application as a collection of entities and relationships</a:t>
            </a: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>
                <a:cs typeface="+mn-cs"/>
              </a:rPr>
              <a:t>Represented </a:t>
            </a:r>
            <a:r>
              <a:rPr lang="en-US" dirty="0">
                <a:cs typeface="+mn-cs"/>
              </a:rPr>
              <a:t>using Entity-Relationship Diagram (</a:t>
            </a:r>
            <a:r>
              <a:rPr lang="en-US" b="1" dirty="0">
                <a:solidFill>
                  <a:srgbClr val="FF0000"/>
                </a:solidFill>
                <a:cs typeface="+mn-cs"/>
              </a:rPr>
              <a:t>ERD</a:t>
            </a:r>
            <a:r>
              <a:rPr lang="en-US">
                <a:cs typeface="+mn-cs"/>
              </a:rPr>
              <a:t>) </a:t>
            </a: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>
                <a:cs typeface="+mn-cs"/>
              </a:rPr>
              <a:t>Rectangles are tables and ovals are their fields.</a:t>
            </a: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>
                <a:cs typeface="+mn-cs"/>
              </a:rPr>
              <a:t>Diamonds represent the relationships between tables.</a:t>
            </a:r>
            <a:endParaRPr lang="en-US" dirty="0">
              <a:cs typeface="+mn-cs"/>
            </a:endParaRP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7B478CCA-7314-46D0-869F-8B78AD96C213}" type="slidenum">
              <a:rPr lang="en-US" altLang="en-US" sz="1000" smtClean="0"/>
              <a:pPr eaLnBrk="1" hangingPunct="1">
                <a:defRPr/>
              </a:pPr>
              <a:t>13</a:t>
            </a:fld>
            <a:endParaRPr lang="en-US" alt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05200"/>
            <a:ext cx="6864626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C2A96-1604-4DD6-B5F3-622E3D224E13}"/>
              </a:ext>
            </a:extLst>
          </p:cNvPr>
          <p:cNvSpPr txBox="1"/>
          <p:nvPr/>
        </p:nvSpPr>
        <p:spPr>
          <a:xfrm>
            <a:off x="433386" y="5867400"/>
            <a:ext cx="7567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Note: this is the </a:t>
            </a:r>
            <a:r>
              <a:rPr lang="en-US" sz="2000" u="sng" dirty="0">
                <a:latin typeface="+mn-lt"/>
              </a:rPr>
              <a:t>conceptual</a:t>
            </a:r>
            <a:r>
              <a:rPr lang="en-US" sz="2000" dirty="0">
                <a:latin typeface="+mn-lt"/>
              </a:rPr>
              <a:t> ERD. The other ERD displays tables.</a:t>
            </a:r>
          </a:p>
        </p:txBody>
      </p:sp>
    </p:spTree>
    <p:extLst>
      <p:ext uri="{BB962C8B-B14F-4D97-AF65-F5344CB8AC3E}">
        <p14:creationId xmlns:p14="http://schemas.microsoft.com/office/powerpoint/2010/main" val="43272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8915400" cy="1143000"/>
          </a:xfrm>
        </p:spPr>
        <p:txBody>
          <a:bodyPr lIns="90488" tIns="44450" rIns="90488" bIns="44450" anchor="ctr"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Relational Data Model: Overview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763000" cy="2362200"/>
          </a:xfrm>
        </p:spPr>
        <p:txBody>
          <a:bodyPr lIns="90488" tIns="44450" rIns="90488" bIns="44450">
            <a:normAutofit fontScale="77500" lnSpcReduction="20000"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The most widely used model today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It is a tabular representation of the data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>
                <a:cs typeface="+mn-cs"/>
              </a:rPr>
              <a:t>Main </a:t>
            </a:r>
            <a:r>
              <a:rPr lang="en-US" dirty="0">
                <a:cs typeface="+mn-cs"/>
              </a:rPr>
              <a:t>concepts: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b="1" i="1" u="sng" dirty="0">
                <a:solidFill>
                  <a:srgbClr val="800000"/>
                </a:solidFill>
              </a:rPr>
              <a:t>Relations (Tables)</a:t>
            </a:r>
            <a:r>
              <a:rPr lang="en-US" b="1" dirty="0"/>
              <a:t>,</a:t>
            </a:r>
            <a:r>
              <a:rPr lang="en-US" b="1" dirty="0">
                <a:solidFill>
                  <a:srgbClr val="800000"/>
                </a:solidFill>
              </a:rPr>
              <a:t> </a:t>
            </a:r>
            <a:r>
              <a:rPr lang="en-US" dirty="0"/>
              <a:t>basically a table with rows and columns</a:t>
            </a:r>
          </a:p>
          <a:p>
            <a:pPr lvl="1" eaLnBrk="1" hangingPunct="1">
              <a:buSzPct val="75000"/>
              <a:buFont typeface="Wingdings" charset="0"/>
              <a:buChar char="l"/>
              <a:defRPr/>
            </a:pPr>
            <a:r>
              <a:rPr lang="en-US" dirty="0"/>
              <a:t>Every relation has a </a:t>
            </a:r>
            <a:r>
              <a:rPr lang="en-US" b="1" i="1" u="sng" dirty="0">
                <a:solidFill>
                  <a:srgbClr val="800000"/>
                </a:solidFill>
              </a:rPr>
              <a:t>schema</a:t>
            </a:r>
            <a:r>
              <a:rPr lang="en-US" dirty="0"/>
              <a:t>, which describes the columns, or fields</a:t>
            </a:r>
          </a:p>
          <a:p>
            <a:pPr lvl="1" eaLnBrk="1" hangingPunct="1">
              <a:buSzPct val="75000"/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</a:rPr>
              <a:t>Columns</a:t>
            </a:r>
            <a:r>
              <a:rPr lang="en-US" dirty="0"/>
              <a:t>: also described as attributes or fields</a:t>
            </a:r>
          </a:p>
          <a:p>
            <a:pPr lvl="1" eaLnBrk="1" hangingPunct="1">
              <a:buSzPct val="75000"/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</a:rPr>
              <a:t>Rows</a:t>
            </a:r>
            <a:r>
              <a:rPr lang="en-US" dirty="0"/>
              <a:t>: also described </a:t>
            </a:r>
            <a:r>
              <a:rPr lang="en-US"/>
              <a:t>as records or tuples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B1E2AC-F3D2-4ED3-BF9F-A0FA906C4730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 flipH="1">
            <a:off x="5334002" y="3505200"/>
            <a:ext cx="2514598" cy="455781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8" name="TextBox 4"/>
          <p:cNvSpPr txBox="1">
            <a:spLocks noChangeArrowheads="1"/>
          </p:cNvSpPr>
          <p:nvPr/>
        </p:nvSpPr>
        <p:spPr bwMode="auto">
          <a:xfrm>
            <a:off x="23116" y="4953000"/>
            <a:ext cx="12050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Records or tuples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/>
        </p:nvGraphicFramePr>
        <p:xfrm>
          <a:off x="1524000" y="3998912"/>
          <a:ext cx="73533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Customer_name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Account_number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192-83-7465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12 Alma 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Palo 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364-90-2323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74 Elm</a:t>
                      </a:r>
                      <a:r>
                        <a:rPr lang="en-US" sz="1400" baseline="0"/>
                        <a:t> St.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Redwood</a:t>
                      </a:r>
                      <a:r>
                        <a:rPr lang="en-US" sz="1400" baseline="0"/>
                        <a:t> City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577-89-8101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 Main 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Harrison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336-65-6999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Lindsay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175 Park 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Pittsfield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321-72-1498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59 North 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Pleasantville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6553202" y="3675856"/>
            <a:ext cx="1295398" cy="292114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H="1">
            <a:off x="7413172" y="3759124"/>
            <a:ext cx="435428" cy="1833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8001000" y="3352800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Fields or attributes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1075790" y="4637841"/>
            <a:ext cx="381000" cy="397816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flipV="1">
            <a:off x="1075790" y="4942641"/>
            <a:ext cx="381000" cy="19890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1075790" y="5410200"/>
            <a:ext cx="381000" cy="294441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1075790" y="5276165"/>
            <a:ext cx="441361" cy="3580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2670258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Data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4617"/>
            <a:ext cx="8229600" cy="685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1900" dirty="0"/>
              <a:t>Captures the relationships between objects (“entities”) in an application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1900"/>
              <a:t>Schemas </a:t>
            </a:r>
            <a:r>
              <a:rPr lang="en-US" altLang="en-US" sz="1900" dirty="0"/>
              <a:t>can be represented graphically or textual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7F6EBD34-FDFC-4876-82C4-7A6B2F5F81C0}" type="slidenum">
              <a:rPr lang="en-US" altLang="en-US" sz="1000" smtClean="0"/>
              <a:pPr eaLnBrk="1" hangingPunct="1">
                <a:defRPr/>
              </a:pPr>
              <a:t>15</a:t>
            </a:fld>
            <a:endParaRPr lang="en-US" altLang="en-US" sz="1000"/>
          </a:p>
        </p:txBody>
      </p:sp>
      <p:pic>
        <p:nvPicPr>
          <p:cNvPr id="15365" name="Picture 5" descr="bb403186.model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620" y="2213749"/>
            <a:ext cx="5257800" cy="403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B2BFB-A87B-478E-A006-824B73BD7E5F}"/>
              </a:ext>
            </a:extLst>
          </p:cNvPr>
          <p:cNvSpPr txBox="1"/>
          <p:nvPr/>
        </p:nvSpPr>
        <p:spPr>
          <a:xfrm>
            <a:off x="533400" y="2776835"/>
            <a:ext cx="281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Note</a:t>
            </a:r>
            <a:r>
              <a:rPr lang="en-US" sz="1800">
                <a:latin typeface="+mn-lt"/>
              </a:rPr>
              <a:t>: This </a:t>
            </a:r>
            <a:r>
              <a:rPr lang="en-US" sz="1800" dirty="0">
                <a:latin typeface="+mn-lt"/>
              </a:rPr>
              <a:t>is the other type of </a:t>
            </a:r>
            <a:r>
              <a:rPr lang="en-US" sz="1800">
                <a:latin typeface="+mn-lt"/>
              </a:rPr>
              <a:t>ERD!</a:t>
            </a:r>
          </a:p>
          <a:p>
            <a:endParaRPr lang="en-US" sz="1800">
              <a:latin typeface="+mn-lt"/>
            </a:endParaRPr>
          </a:p>
          <a:p>
            <a:r>
              <a:rPr lang="en-US" sz="1800">
                <a:latin typeface="+mn-lt"/>
              </a:rPr>
              <a:t>Each rectangle is a table with a list of its fields (data types).</a:t>
            </a:r>
          </a:p>
          <a:p>
            <a:endParaRPr lang="en-US" sz="1800">
              <a:latin typeface="+mn-lt"/>
            </a:endParaRPr>
          </a:p>
          <a:p>
            <a:r>
              <a:rPr lang="en-US" sz="1800">
                <a:latin typeface="+mn-lt"/>
              </a:rPr>
              <a:t>The lines represent the relationships between the tables.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844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Query Language (SQL)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9263"/>
            <a:ext cx="7620000" cy="1557337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Language for accessing and manipulating the data organized by the appropriate data model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SQL: </a:t>
            </a:r>
            <a:r>
              <a:rPr lang="en-US" b="1" i="1" dirty="0">
                <a:solidFill>
                  <a:srgbClr val="800000"/>
                </a:solidFill>
                <a:cs typeface="+mn-cs"/>
              </a:rPr>
              <a:t>Structured Query Language</a:t>
            </a: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5527839-08D9-48C8-8083-33BF30FFC4A1}" type="slidenum">
              <a:rPr lang="en-US" altLang="en-US" sz="1000" smtClean="0"/>
              <a:pPr eaLnBrk="1" hangingPunct="1">
                <a:defRPr/>
              </a:pPr>
              <a:t>16</a:t>
            </a:fld>
            <a:endParaRPr lang="en-US" altLang="en-US" sz="1000"/>
          </a:p>
        </p:txBody>
      </p:sp>
      <p:pic>
        <p:nvPicPr>
          <p:cNvPr id="1638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04" y="35052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05200" y="3523862"/>
            <a:ext cx="3048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FAA26D3D-D897-4be2-8F04-BA451C77F1D7}"/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SELECT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ID, student_name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FROM</a:t>
            </a:r>
            <a:r>
              <a:rPr lang="en-US" altLang="en-US" sz="1600"/>
              <a:t> Student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WHERE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address=</a:t>
            </a:r>
            <a:r>
              <a:rPr lang="en-US" altLang="ja-JP" sz="1600"/>
              <a:t>'320FL';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en-US" altLang="en-US" sz="500">
              <a:sym typeface="Symbol" pitchFamily="18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32601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Query Language </a:t>
            </a:r>
            <a:endParaRPr lang="en-US" sz="4000" dirty="0"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9263"/>
            <a:ext cx="7772400" cy="4452937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en-US" sz="2000"/>
              <a:t>Two classes of languages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en-US" sz="1800" b="1">
                <a:solidFill>
                  <a:srgbClr val="800000"/>
                </a:solidFill>
              </a:rPr>
              <a:t>Procedural</a:t>
            </a:r>
            <a:r>
              <a:rPr lang="en-US" altLang="en-US" sz="1800" b="1"/>
              <a:t> </a:t>
            </a:r>
            <a:r>
              <a:rPr lang="en-US" altLang="en-US" sz="1800"/>
              <a:t>– user specifies what data is </a:t>
            </a:r>
            <a:br>
              <a:rPr lang="en-US" altLang="en-US" sz="1800"/>
            </a:br>
            <a:r>
              <a:rPr lang="en-US" altLang="en-US" sz="1800"/>
              <a:t>is required and how to achieve that result,</a:t>
            </a:r>
            <a:br>
              <a:rPr lang="en-US" altLang="en-US" sz="1800"/>
            </a:br>
            <a:r>
              <a:rPr lang="en-US" altLang="en-US" sz="1800"/>
              <a:t>e.g. a for loop that goes through an entire array</a:t>
            </a:r>
            <a:endParaRPr lang="en-US" altLang="en-US" sz="1800" b="1">
              <a:solidFill>
                <a:srgbClr val="800000"/>
              </a:solidFill>
            </a:endParaRPr>
          </a:p>
          <a:p>
            <a:pPr marL="344487" lvl="1" indent="0" eaLnBrk="1" hangingPunct="1">
              <a:lnSpc>
                <a:spcPct val="110000"/>
              </a:lnSpc>
              <a:buNone/>
              <a:defRPr/>
            </a:pPr>
            <a:endParaRPr lang="en-US" altLang="en-US" sz="1800" b="1">
              <a:solidFill>
                <a:srgbClr val="800000"/>
              </a:solidFill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en-US" sz="1800" b="1">
                <a:solidFill>
                  <a:srgbClr val="800000"/>
                </a:solidFill>
              </a:rPr>
              <a:t>Declarative (non-procedural) </a:t>
            </a:r>
            <a:r>
              <a:rPr lang="en-US" altLang="en-US" sz="1800"/>
              <a:t>– user specifies</a:t>
            </a:r>
            <a:br>
              <a:rPr lang="en-US" altLang="en-US" sz="1800"/>
            </a:br>
            <a:r>
              <a:rPr lang="en-US" altLang="en-US" sz="1800"/>
              <a:t>what data is required </a:t>
            </a:r>
            <a:r>
              <a:rPr lang="en-US" altLang="en-US" sz="1800" i="1" u="sng">
                <a:solidFill>
                  <a:srgbClr val="800000"/>
                </a:solidFill>
              </a:rPr>
              <a:t>without</a:t>
            </a:r>
            <a:r>
              <a:rPr lang="en-US" altLang="en-US" sz="1800">
                <a:solidFill>
                  <a:srgbClr val="800000"/>
                </a:solidFill>
              </a:rPr>
              <a:t> </a:t>
            </a:r>
            <a:r>
              <a:rPr lang="en-US" altLang="en-US" sz="1800"/>
              <a:t>specifying how</a:t>
            </a:r>
            <a:br>
              <a:rPr lang="en-US" altLang="en-US" sz="1800"/>
            </a:br>
            <a:r>
              <a:rPr lang="en-US" altLang="en-US" sz="1800"/>
              <a:t>it is achieved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altLang="en-US" sz="180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en-US" sz="2000"/>
              <a:t>DBMS's use 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BC4A017F-797F-440B-8236-7F9F1D001958}" type="slidenum">
              <a:rPr lang="en-US" altLang="en-US" sz="1000" smtClean="0"/>
              <a:pPr eaLnBrk="1" hangingPunct="1">
                <a:defRPr/>
              </a:pPr>
              <a:t>17</a:t>
            </a:fld>
            <a:endParaRPr lang="en-US" altLang="en-US" sz="10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89660" y="5201603"/>
            <a:ext cx="3048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FAA26D3D-D897-4be2-8F04-BA451C77F1D7}"/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SELECT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ID, student_name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FROM</a:t>
            </a:r>
            <a:r>
              <a:rPr lang="en-US" altLang="en-US" sz="1600"/>
              <a:t> Student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WHERE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address=</a:t>
            </a:r>
            <a:r>
              <a:rPr lang="en-US" altLang="ja-JP" sz="1600"/>
              <a:t>'320FL';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en-US" altLang="en-US" sz="500">
              <a:sym typeface="Symbol" pitchFamily="18" charset="2"/>
            </a:endParaRPr>
          </a:p>
        </p:txBody>
      </p:sp>
      <p:pic>
        <p:nvPicPr>
          <p:cNvPr id="1741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1594486"/>
            <a:ext cx="26603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99DDA-654B-C7FD-75C5-820F4EBF231B}"/>
              </a:ext>
            </a:extLst>
          </p:cNvPr>
          <p:cNvSpPr txBox="1"/>
          <p:nvPr/>
        </p:nvSpPr>
        <p:spPr>
          <a:xfrm>
            <a:off x="4191001" y="5334000"/>
            <a:ext cx="46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Red words are SQL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Items in black are tables, fields, and data</a:t>
            </a:r>
          </a:p>
        </p:txBody>
      </p:sp>
    </p:spTree>
    <p:extLst>
      <p:ext uri="{BB962C8B-B14F-4D97-AF65-F5344CB8AC3E}">
        <p14:creationId xmlns:p14="http://schemas.microsoft.com/office/powerpoint/2010/main" val="12892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00" dirty="0">
                <a:cs typeface="+mj-cs"/>
              </a:rPr>
              <a:t>SQL: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19263"/>
            <a:ext cx="7391400" cy="642937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b="1" dirty="0">
                <a:solidFill>
                  <a:srgbClr val="FF0000"/>
                </a:solidFill>
                <a:cs typeface="+mn-cs"/>
              </a:rPr>
              <a:t>SQL: </a:t>
            </a:r>
            <a:r>
              <a:rPr lang="en-US" dirty="0">
                <a:cs typeface="+mn-cs"/>
              </a:rPr>
              <a:t>Non-procedural language to access the data inside a database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17C882B9-5220-4DCF-9781-6FD3E1725CA8}" type="slidenum">
              <a:rPr lang="en-US" altLang="en-US" sz="1000" smtClean="0"/>
              <a:pPr eaLnBrk="1" hangingPunct="1">
                <a:defRPr/>
              </a:pPr>
              <a:t>18</a:t>
            </a:fld>
            <a:endParaRPr lang="en-US" altLang="en-US" sz="100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3886200"/>
            <a:ext cx="7696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lang="en-US" sz="2400" dirty="0">
                <a:solidFill>
                  <a:srgbClr val="800000"/>
                </a:solidFill>
                <a:cs typeface="+mn-cs"/>
              </a:rPr>
              <a:t>External programs, e.g., in C or Java, typically access the </a:t>
            </a:r>
            <a:r>
              <a:rPr lang="en-US" sz="2400">
                <a:solidFill>
                  <a:srgbClr val="800000"/>
                </a:solidFill>
                <a:cs typeface="+mn-cs"/>
              </a:rPr>
              <a:t>database by using</a:t>
            </a:r>
            <a:r>
              <a:rPr lang="en-US" sz="2400" dirty="0">
                <a:solidFill>
                  <a:srgbClr val="800000"/>
                </a:solidFill>
                <a:cs typeface="+mn-cs"/>
              </a:rPr>
              <a:t>: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cs typeface="ＭＳ Ｐゴシック" charset="0"/>
              </a:rPr>
              <a:t>Language extensions to allow embedded SQL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b="1" dirty="0">
                <a:solidFill>
                  <a:srgbClr val="FF0000"/>
                </a:solidFill>
                <a:cs typeface="ＭＳ Ｐゴシック" charset="0"/>
              </a:rPr>
              <a:t>ODBC</a:t>
            </a:r>
            <a:r>
              <a:rPr lang="en-US" sz="2000" dirty="0">
                <a:cs typeface="ＭＳ Ｐゴシック" charset="0"/>
              </a:rPr>
              <a:t>: Open Database Connectivity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b="1" dirty="0">
                <a:solidFill>
                  <a:srgbClr val="FF0000"/>
                </a:solidFill>
                <a:cs typeface="ＭＳ Ｐゴシック" charset="0"/>
              </a:rPr>
              <a:t>JDBC: </a:t>
            </a:r>
            <a:r>
              <a:rPr lang="en-US" sz="2000" dirty="0">
                <a:cs typeface="ＭＳ Ｐゴシック" charset="0"/>
              </a:rPr>
              <a:t>Java Database Connectivity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438400"/>
            <a:ext cx="79248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Example: Find the name of the customer with customer ID of 192-83-7465</a:t>
            </a:r>
          </a:p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	customer_name</a:t>
            </a:r>
          </a:p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	customer</a:t>
            </a:r>
          </a:p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	ID = '192-83-7465';</a:t>
            </a:r>
          </a:p>
        </p:txBody>
      </p:sp>
    </p:spTree>
    <p:extLst>
      <p:ext uri="{BB962C8B-B14F-4D97-AF65-F5344CB8AC3E}">
        <p14:creationId xmlns:p14="http://schemas.microsoft.com/office/powerpoint/2010/main" val="25539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+mj-cs"/>
              </a:rPr>
              <a:t>Levels of Abstraction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771A911-B0E5-49AB-84E1-94032EA38130}" type="slidenum">
              <a:rPr lang="en-US" altLang="en-US" sz="1000" smtClean="0"/>
              <a:pPr eaLnBrk="1" hangingPunct="1">
                <a:defRPr/>
              </a:pPr>
              <a:t>19</a:t>
            </a:fld>
            <a:endParaRPr lang="en-US" altLang="en-US" sz="1000"/>
          </a:p>
        </p:txBody>
      </p:sp>
      <p:sp>
        <p:nvSpPr>
          <p:cNvPr id="285701" name="Text Box 5"/>
          <p:cNvSpPr txBox="1">
            <a:spLocks noChangeArrowheads="1"/>
          </p:cNvSpPr>
          <p:nvPr/>
        </p:nvSpPr>
        <p:spPr bwMode="auto">
          <a:xfrm>
            <a:off x="152400" y="1905000"/>
            <a:ext cx="4419600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•"/>
              <a:defRPr/>
            </a:pPr>
            <a:r>
              <a:rPr lang="en-US" altLang="en-US" b="1" i="1"/>
              <a:t> </a:t>
            </a:r>
            <a:r>
              <a:rPr lang="en-US" altLang="en-US" b="1">
                <a:solidFill>
                  <a:srgbClr val="800000"/>
                </a:solidFill>
              </a:rPr>
              <a:t>View Level </a:t>
            </a:r>
            <a:r>
              <a:rPr lang="en-US" altLang="en-US"/>
              <a:t>– describes how users see the data</a:t>
            </a:r>
          </a:p>
          <a:p>
            <a:pPr eaLnBrk="1" hangingPunct="1">
              <a:buFontTx/>
              <a:buChar char="•"/>
              <a:defRPr/>
            </a:pPr>
            <a:endParaRPr lang="en-US" altLang="en-US"/>
          </a:p>
          <a:p>
            <a:pPr eaLnBrk="1" hangingPunct="1">
              <a:buFontTx/>
              <a:buChar char="•"/>
              <a:defRPr/>
            </a:pPr>
            <a:r>
              <a:rPr lang="en-US" altLang="en-US"/>
              <a:t> </a:t>
            </a:r>
            <a:r>
              <a:rPr lang="en-US" altLang="en-US" b="1">
                <a:solidFill>
                  <a:srgbClr val="800000"/>
                </a:solidFill>
              </a:rPr>
              <a:t>Logical Level </a:t>
            </a:r>
            <a:r>
              <a:rPr lang="en-US" altLang="en-US" i="1"/>
              <a:t>–</a:t>
            </a:r>
            <a:r>
              <a:rPr lang="en-US" altLang="en-US"/>
              <a:t> describes the logical structures used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altLang="en-US"/>
              <a:t> Relational Model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altLang="en-US"/>
              <a:t> ERD model</a:t>
            </a:r>
          </a:p>
          <a:p>
            <a:pPr eaLnBrk="1" hangingPunct="1">
              <a:buFontTx/>
              <a:buChar char="•"/>
              <a:defRPr/>
            </a:pPr>
            <a:endParaRPr lang="en-US" altLang="en-US"/>
          </a:p>
          <a:p>
            <a:pPr eaLnBrk="1" hangingPunct="1">
              <a:buFontTx/>
              <a:buChar char="•"/>
              <a:defRPr/>
            </a:pPr>
            <a:r>
              <a:rPr lang="en-US" altLang="en-US"/>
              <a:t> </a:t>
            </a:r>
            <a:r>
              <a:rPr lang="en-US" altLang="en-US" b="1">
                <a:solidFill>
                  <a:srgbClr val="800000"/>
                </a:solidFill>
              </a:rPr>
              <a:t>Physical Level </a:t>
            </a:r>
            <a:r>
              <a:rPr lang="en-US" altLang="en-US" i="1"/>
              <a:t>– </a:t>
            </a:r>
            <a:r>
              <a:rPr lang="en-US" altLang="en-US"/>
              <a:t>describes  files and indexes</a:t>
            </a:r>
          </a:p>
        </p:txBody>
      </p:sp>
      <p:pic>
        <p:nvPicPr>
          <p:cNvPr id="256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11400"/>
            <a:ext cx="4622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V="1">
            <a:off x="5906692" y="4981575"/>
            <a:ext cx="635794" cy="6858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7" name="TextBox 3"/>
          <p:cNvSpPr txBox="1">
            <a:spLocks noChangeArrowheads="1"/>
          </p:cNvSpPr>
          <p:nvPr/>
        </p:nvSpPr>
        <p:spPr bwMode="auto">
          <a:xfrm>
            <a:off x="4724400" y="5667375"/>
            <a:ext cx="3405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3333FF"/>
                </a:solidFill>
              </a:rPr>
              <a:t>Usually hidden from users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40349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Course Logistics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Database Management </a:t>
            </a:r>
            <a:r>
              <a:rPr lang="en-US"/>
              <a:t>System Overview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/>
              <a:t>Client-server database models</a:t>
            </a:r>
            <a:endParaRPr lang="en-US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Relational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539F32B-CA9E-47F2-B30F-84C1239D07BB}" type="slidenum">
              <a:rPr lang="en-US" altLang="en-US" sz="1000" smtClean="0"/>
              <a:pPr eaLnBrk="1" hangingPunct="1">
                <a:defRPr/>
              </a:pPr>
              <a:t>2</a:t>
            </a:fld>
            <a:endParaRPr lang="en-US" alt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2911374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View </a:t>
            </a:r>
            <a:r>
              <a:rPr lang="en-US" dirty="0">
                <a:cs typeface="+mj-cs"/>
              </a:rPr>
              <a:t>vs</a:t>
            </a:r>
            <a:r>
              <a:rPr lang="en-US">
                <a:cs typeface="+mj-cs"/>
              </a:rPr>
              <a:t>. Logical vs. Physical </a:t>
            </a:r>
            <a:endParaRPr lang="en-US" dirty="0">
              <a:cs typeface="+mj-cs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313307"/>
              </p:ext>
            </p:extLst>
          </p:nvPr>
        </p:nvGraphicFramePr>
        <p:xfrm>
          <a:off x="457200" y="164116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customer_name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account_number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192-83-7465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12 Alma 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Palo 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364-90-2323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74 Elm</a:t>
                      </a:r>
                      <a:r>
                        <a:rPr lang="en-US" sz="1400" baseline="0"/>
                        <a:t> St.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Redwood</a:t>
                      </a:r>
                      <a:r>
                        <a:rPr lang="en-US" sz="1400" baseline="0"/>
                        <a:t> City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577-89-8101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 Main 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Harrison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336-65-6999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Lindsay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175 Park 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Pittsfield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A-322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321-72-1498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59 North 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Pleasantville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A-217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CAF169D-5FF5-4461-B031-3BA815FEF922}" type="slidenum">
              <a:rPr lang="en-US" altLang="en-US" sz="1000" smtClean="0"/>
              <a:pPr eaLnBrk="1" hangingPunct="1">
                <a:defRPr/>
              </a:pPr>
              <a:t>20</a:t>
            </a:fld>
            <a:endParaRPr lang="en-US" altLang="en-US" sz="1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89728"/>
            <a:ext cx="5867400" cy="18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30163"/>
            <a:ext cx="8001000" cy="1477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Levels of Abstraction: </a:t>
            </a: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Airline Application Example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7924800" cy="430053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>
                <a:solidFill>
                  <a:srgbClr val="800000"/>
                </a:solidFill>
                <a:cs typeface="+mn-cs"/>
              </a:rPr>
              <a:t>View Level (External Schema)</a:t>
            </a:r>
          </a:p>
          <a:p>
            <a:pPr lvl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/>
              <a:t>Passenger (ID, first_name, last_name, city, state, zip, flight_number)</a:t>
            </a:r>
          </a:p>
          <a:p>
            <a:pPr lvl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/>
              <a:t>Hide employees salary</a:t>
            </a: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>
                <a:solidFill>
                  <a:srgbClr val="800000"/>
                </a:solidFill>
                <a:cs typeface="+mn-cs"/>
              </a:rPr>
              <a:t>Logical (Conceptual) Level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/>
              <a:t>Passenger's name, address, birthdate, flight</a:t>
            </a:r>
            <a:endParaRPr lang="en-US">
              <a:cs typeface="+mn-cs"/>
            </a:endParaRP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>
                <a:solidFill>
                  <a:srgbClr val="800000"/>
                </a:solidFill>
                <a:cs typeface="+mn-cs"/>
              </a:rPr>
              <a:t>Physical </a:t>
            </a:r>
            <a:r>
              <a:rPr lang="en-US" b="1" dirty="0">
                <a:solidFill>
                  <a:srgbClr val="800000"/>
                </a:solidFill>
                <a:cs typeface="+mn-cs"/>
              </a:rPr>
              <a:t>Level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/>
              <a:t>Passenger </a:t>
            </a:r>
            <a:r>
              <a:rPr lang="en-US" dirty="0"/>
              <a:t>table stored as a </a:t>
            </a:r>
            <a:r>
              <a:rPr lang="en-US" b="1" i="1" dirty="0"/>
              <a:t>sorted file </a:t>
            </a:r>
            <a:r>
              <a:rPr lang="en-US" dirty="0"/>
              <a:t>on </a:t>
            </a:r>
            <a:r>
              <a:rPr lang="en-US"/>
              <a:t>the passenger's ID</a:t>
            </a:r>
            <a:endParaRPr lang="en-US" dirty="0"/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 i="1" dirty="0"/>
              <a:t>Index</a:t>
            </a:r>
            <a:r>
              <a:rPr lang="en-US" dirty="0"/>
              <a:t> </a:t>
            </a:r>
            <a:r>
              <a:rPr lang="en-US"/>
              <a:t>on flight_number </a:t>
            </a:r>
            <a:r>
              <a:rPr lang="en-US" dirty="0"/>
              <a:t>attribute for Flight relation 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dirty="0"/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4B43D05E-2C2A-4499-B60F-36CF46479323}" type="slidenum">
              <a:rPr lang="en-US" altLang="en-US" sz="1000" smtClean="0"/>
              <a:pPr eaLnBrk="1" hangingPunct="1">
                <a:defRPr/>
              </a:pPr>
              <a:t>21</a:t>
            </a:fld>
            <a:endParaRPr lang="en-US" altLang="en-US" sz="1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26713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ctr"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Data Independence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077200" cy="4724400"/>
          </a:xfrm>
        </p:spPr>
        <p:txBody>
          <a:bodyPr lIns="90488" tIns="44450" rIns="90488" bIns="44450">
            <a:normAutofit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600" dirty="0">
                <a:cs typeface="+mn-cs"/>
              </a:rPr>
              <a:t>DBMS has the three levels </a:t>
            </a:r>
            <a:r>
              <a:rPr lang="en-US" sz="2600">
                <a:cs typeface="+mn-cs"/>
              </a:rPr>
              <a:t>of abstractions</a:t>
            </a:r>
            <a:endParaRPr lang="en-US" sz="2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600" dirty="0">
                <a:cs typeface="+mn-cs"/>
              </a:rPr>
              <a:t>Ability to modify one level without affecting the </a:t>
            </a:r>
            <a:r>
              <a:rPr lang="en-US" sz="2600">
                <a:cs typeface="+mn-cs"/>
              </a:rPr>
              <a:t>other levels</a:t>
            </a:r>
            <a:endParaRPr lang="en-US" sz="2600" dirty="0">
              <a:cs typeface="+mn-cs"/>
            </a:endParaRPr>
          </a:p>
          <a:p>
            <a:pPr>
              <a:buFont typeface="Wingdings" charset="0"/>
              <a:buChar char="l"/>
              <a:defRPr/>
            </a:pPr>
            <a:r>
              <a:rPr lang="en-US" sz="2600" b="1" i="1" u="sng">
                <a:solidFill>
                  <a:srgbClr val="800000"/>
                </a:solidFill>
                <a:cs typeface="+mn-cs"/>
              </a:rPr>
              <a:t>Logical data independence</a:t>
            </a:r>
            <a:r>
              <a:rPr lang="en-US" sz="2600" b="1">
                <a:solidFill>
                  <a:srgbClr val="800000"/>
                </a:solidFill>
                <a:cs typeface="+mn-cs"/>
              </a:rPr>
              <a:t>:  </a:t>
            </a:r>
          </a:p>
          <a:p>
            <a:pPr lvl="1">
              <a:buFont typeface="Wingdings" charset="0"/>
              <a:buChar char="l"/>
              <a:defRPr/>
            </a:pPr>
            <a:r>
              <a:rPr lang="en-US" sz="2200"/>
              <a:t>Logical schema can change, but views need not change</a:t>
            </a:r>
          </a:p>
          <a:p>
            <a:pPr lvl="1">
              <a:buFont typeface="Wingdings" charset="0"/>
              <a:buChar char="l"/>
              <a:defRPr/>
            </a:pPr>
            <a:r>
              <a:rPr lang="en-US" sz="2200"/>
              <a:t>Protection from changes in </a:t>
            </a:r>
            <a:r>
              <a:rPr lang="en-US" sz="2200" i="1"/>
              <a:t>logical </a:t>
            </a:r>
            <a:r>
              <a:rPr lang="en-US" sz="2200"/>
              <a:t>structure of data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600" b="1" i="1" u="sng">
                <a:solidFill>
                  <a:srgbClr val="800000"/>
                </a:solidFill>
              </a:rPr>
              <a:t>Physical </a:t>
            </a:r>
            <a:r>
              <a:rPr lang="en-US" sz="2600" b="1" i="1" u="sng" dirty="0">
                <a:solidFill>
                  <a:srgbClr val="800000"/>
                </a:solidFill>
              </a:rPr>
              <a:t>data independence</a:t>
            </a:r>
            <a:r>
              <a:rPr lang="en-US" sz="2600" b="1" dirty="0">
                <a:solidFill>
                  <a:srgbClr val="800000"/>
                </a:solidFill>
              </a:rPr>
              <a:t>: 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200"/>
              <a:t>Protection </a:t>
            </a:r>
            <a:r>
              <a:rPr lang="en-US" sz="2200" dirty="0"/>
              <a:t>from changes in </a:t>
            </a:r>
            <a:r>
              <a:rPr lang="en-US" sz="2200" i="1"/>
              <a:t>physical</a:t>
            </a:r>
            <a:r>
              <a:rPr lang="en-US" sz="2200"/>
              <a:t> structure, i.e. the physical representation, of data</a:t>
            </a:r>
            <a:endParaRPr lang="en-US" sz="2600" b="1" i="1" u="sng" dirty="0">
              <a:solidFill>
                <a:srgbClr val="800000"/>
              </a:solidFill>
              <a:cs typeface="+mn-cs"/>
            </a:endParaRPr>
          </a:p>
          <a:p>
            <a:pPr marL="344487" lvl="1" indent="0" eaLnBrk="1" hangingPunct="1">
              <a:buFont typeface="Wingdings" charset="0"/>
              <a:buNone/>
              <a:defRPr/>
            </a:pPr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306D3-DBF2-4C27-ACAB-2D1D764B5D8D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243099172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5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Who uses databases?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153400" cy="4530725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End users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cs typeface="+mn-cs"/>
              </a:rPr>
              <a:t>DB application programmers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>
                <a:cs typeface="+mn-cs"/>
              </a:rPr>
              <a:t>Database administrators</a:t>
            </a:r>
            <a:endParaRPr lang="en-US" dirty="0">
              <a:cs typeface="+mn-cs"/>
            </a:endParaRP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/>
              <a:t>Database design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/>
              <a:t>Security, Authorization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/>
              <a:t>Data availability, crash recovery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/>
              <a:t>Database tuning (for performance)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5D019F3-A851-40C5-93E2-B897A530EC64}" type="slidenum">
              <a:rPr lang="en-US" altLang="en-US" sz="1000" smtClean="0"/>
              <a:pPr eaLnBrk="1" hangingPunct="1">
                <a:defRPr/>
              </a:pPr>
              <a:t>23</a:t>
            </a:fld>
            <a:endParaRPr lang="en-US" alt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1154276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br>
              <a:rPr lang="en-US" altLang="en-US"/>
            </a:br>
            <a:r>
              <a:rPr lang="en-US" altLang="en-US"/>
              <a:t>Summary : Why study DBMS?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077200" cy="4376737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800" dirty="0">
                <a:cs typeface="+mn-cs"/>
              </a:rPr>
              <a:t>Need to process data, small and large, efficiently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400" dirty="0"/>
              <a:t>Video, WWW, computer games, geographic information systems (GIS), genome data, digital libraries, etc.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400" dirty="0"/>
              <a:t>Make use of all functionalities provided by DBMSs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69E60313-7D9E-4030-B1B9-DFB482566E88}" type="slidenum">
              <a:rPr lang="en-US" altLang="en-US" sz="1000" smtClean="0"/>
              <a:pPr eaLnBrk="1" hangingPunct="1">
                <a:defRPr/>
              </a:pPr>
              <a:t>24</a:t>
            </a:fld>
            <a:endParaRPr lang="en-US" altLang="en-US" sz="1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614067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Other Advanced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>
            <a:normAutofit fontScale="55000" lnSpcReduction="20000"/>
          </a:bodyPr>
          <a:lstStyle/>
          <a:p>
            <a:pPr marL="0" indent="0" eaLnBrk="1" hangingPunct="1">
              <a:buNone/>
              <a:defRPr/>
            </a:pPr>
            <a:r>
              <a:rPr lang="en-US" sz="3600" dirty="0">
                <a:cs typeface="+mn-cs"/>
              </a:rPr>
              <a:t>Click to see slides for each topic</a:t>
            </a:r>
          </a:p>
          <a:p>
            <a:pPr marL="0" indent="0" eaLnBrk="1" hangingPunct="1">
              <a:buNone/>
              <a:defRPr/>
            </a:pP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3600" dirty="0">
                <a:cs typeface="+mn-cs"/>
                <a:hlinkClick r:id="rId2" action="ppaction://hlinksldjump"/>
              </a:rPr>
              <a:t>Efficient access</a:t>
            </a: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3600" dirty="0">
                <a:cs typeface="+mn-cs"/>
                <a:hlinkClick r:id="rId3" action="ppaction://hlinksldjump"/>
              </a:rPr>
              <a:t>Query optimization</a:t>
            </a: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3600" dirty="0">
                <a:cs typeface="+mn-cs"/>
                <a:hlinkClick r:id="rId4" action="ppaction://hlinksldjump"/>
              </a:rPr>
              <a:t>Concurrency control</a:t>
            </a: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3600" dirty="0">
                <a:cs typeface="+mn-cs"/>
                <a:hlinkClick r:id="rId5" action="ppaction://hlinksldjump"/>
              </a:rPr>
              <a:t>Recovery control</a:t>
            </a: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3600" dirty="0">
                <a:cs typeface="+mn-cs"/>
                <a:hlinkClick r:id="rId6" action="ppaction://hlinksldjump"/>
              </a:rPr>
              <a:t>Big Data Analytics </a:t>
            </a:r>
            <a:endParaRPr lang="en-US" sz="36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endParaRPr lang="en-US" b="1" dirty="0">
              <a:cs typeface="+mn-cs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US" dirty="0">
                <a:solidFill>
                  <a:srgbClr val="800000"/>
                </a:solidFill>
                <a:cs typeface="+mn-cs"/>
              </a:rPr>
              <a:t>&gt;&gt; We will not have time to study these subjects during the course</a:t>
            </a:r>
          </a:p>
          <a:p>
            <a:pPr marL="0" indent="0" eaLnBrk="1" hangingPunct="1">
              <a:buFont typeface="Wingdings" charset="0"/>
              <a:buNone/>
              <a:defRPr/>
            </a:pPr>
            <a:endParaRPr lang="en-US" dirty="0">
              <a:solidFill>
                <a:srgbClr val="800000"/>
              </a:solidFill>
              <a:cs typeface="+mn-cs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r>
              <a:rPr lang="en-US" dirty="0">
                <a:solidFill>
                  <a:srgbClr val="800000"/>
                </a:solidFill>
                <a:cs typeface="+mn-cs"/>
              </a:rPr>
              <a:t>&gt;&gt; It is important to know their existence and what is meant by each component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12781936-1F18-4FCC-B750-7A3BB1055F07}" type="slidenum">
              <a:rPr lang="en-US" altLang="en-US" sz="1000" smtClean="0"/>
              <a:pPr eaLnBrk="1" hangingPunct="1">
                <a:defRPr/>
              </a:pPr>
              <a:t>25</a:t>
            </a:fld>
            <a:endParaRPr lang="en-US" alt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3211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2400"/>
              <a:t>The PowerPoint slides are primarily created by me. Additional content is provided by the textbooks and occasionally by other instructors.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956FA-EDC7-4FB3-A9CC-814931137545}" type="slidenum">
              <a:rPr lang="en-US" sz="1000" smtClean="0"/>
              <a:pPr>
                <a:defRPr/>
              </a:pPr>
              <a:t>26</a:t>
            </a:fld>
            <a:endParaRPr lang="en-US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195611854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75438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Efficient Access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b="1">
                <a:solidFill>
                  <a:srgbClr val="800000"/>
                </a:solidFill>
              </a:rPr>
              <a:t>Indexing</a:t>
            </a:r>
            <a:endParaRPr lang="en-US" altLang="en-US" sz="2800"/>
          </a:p>
          <a:p>
            <a:pPr lvl="1" eaLnBrk="1" hangingPunct="1">
              <a:defRPr/>
            </a:pPr>
            <a:r>
              <a:rPr lang="en-US" altLang="en-US" sz="2400"/>
              <a:t>Indexes gives direct access to </a:t>
            </a:r>
            <a:r>
              <a:rPr lang="ja-JP" altLang="en-US" sz="2400"/>
              <a:t>“</a:t>
            </a:r>
            <a:r>
              <a:rPr lang="en-US" altLang="ja-JP" sz="2400"/>
              <a:t>necessary</a:t>
            </a:r>
            <a:r>
              <a:rPr lang="ja-JP" altLang="en-US" sz="2400"/>
              <a:t>”</a:t>
            </a:r>
            <a:r>
              <a:rPr lang="en-US" altLang="ja-JP" sz="2400"/>
              <a:t> portion of data, as opposed to sequential access in files</a:t>
            </a:r>
            <a:endParaRPr lang="en-US" altLang="en-US" sz="24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8A1FF564-D1B6-448C-AAE5-723CC2CF4960}" type="slidenum">
              <a:rPr lang="en-US" altLang="en-US" sz="1000" smtClean="0"/>
              <a:pPr eaLnBrk="1" hangingPunct="1">
                <a:defRPr/>
              </a:pPr>
              <a:t>27</a:t>
            </a:fld>
            <a:endParaRPr lang="en-US" altLang="en-US" sz="1000"/>
          </a:p>
        </p:txBody>
      </p:sp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H="1" flipV="1">
            <a:off x="2895600" y="4219039"/>
            <a:ext cx="1752600" cy="886361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8"/>
          <p:cNvSpPr txBox="1">
            <a:spLocks noChangeArrowheads="1"/>
          </p:cNvSpPr>
          <p:nvPr/>
        </p:nvSpPr>
        <p:spPr bwMode="auto">
          <a:xfrm>
            <a:off x="3429000" y="5130800"/>
            <a:ext cx="320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Directly find this customer without scanning all customers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72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hlinkClick r:id="rId2" action="ppaction://hlinksldjump"/>
              </a:rPr>
              <a:t>Return to Other Advanced Topics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895600"/>
            <a:ext cx="79248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Example: Find the name of the customer with customer ID of 192-83-7465</a:t>
            </a:r>
          </a:p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	customer_name</a:t>
            </a:r>
          </a:p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	customer</a:t>
            </a:r>
          </a:p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	ID = '192-83-7465';</a:t>
            </a:r>
          </a:p>
        </p:txBody>
      </p:sp>
    </p:spTree>
    <p:extLst>
      <p:ext uri="{BB962C8B-B14F-4D97-AF65-F5344CB8AC3E}">
        <p14:creationId xmlns:p14="http://schemas.microsoft.com/office/powerpoint/2010/main" val="269697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75438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Query Optimization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752600"/>
            <a:ext cx="8458200" cy="3581400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400" b="1">
                <a:solidFill>
                  <a:srgbClr val="800000"/>
                </a:solidFill>
                <a:cs typeface="+mn-cs"/>
              </a:rPr>
              <a:t>Costing</a:t>
            </a:r>
            <a:endParaRPr lang="en-US" sz="2400" b="1" dirty="0">
              <a:solidFill>
                <a:srgbClr val="800000"/>
              </a:solidFill>
              <a:cs typeface="+mn-cs"/>
            </a:endParaRP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/>
              <a:t>Estimate expected execution times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US" sz="2000" dirty="0"/>
          </a:p>
          <a:p>
            <a:pPr lvl="1" eaLnBrk="1" hangingPunct="1">
              <a:buFont typeface="Wingdings" charset="0"/>
              <a:buChar char="l"/>
              <a:defRPr/>
            </a:pPr>
            <a:endParaRPr lang="en-US" sz="2000" dirty="0"/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b="1" dirty="0">
                <a:solidFill>
                  <a:srgbClr val="800000"/>
                </a:solidFill>
                <a:cs typeface="+mn-cs"/>
              </a:rPr>
              <a:t> Query </a:t>
            </a:r>
            <a:r>
              <a:rPr lang="en-US" sz="2400" b="1">
                <a:solidFill>
                  <a:srgbClr val="800000"/>
                </a:solidFill>
                <a:cs typeface="+mn-cs"/>
              </a:rPr>
              <a:t>optimization </a:t>
            </a:r>
            <a:endParaRPr lang="en-US" sz="2400" b="1" dirty="0">
              <a:solidFill>
                <a:srgbClr val="800000"/>
              </a:solidFill>
              <a:cs typeface="+mn-cs"/>
            </a:endParaRP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/>
              <a:t>Generates many alternatives to answer a query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/>
              <a:t>Estimates the cost of each alternative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/>
              <a:t>Automatically determine and prepare optimal (or near optimal) access plans for getting the data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39333E9D-6B5D-4C03-9EA1-8D78381B128D}" type="slidenum">
              <a:rPr lang="en-US" altLang="en-US" sz="1000" smtClean="0"/>
              <a:pPr eaLnBrk="1" hangingPunct="1">
                <a:defRPr/>
              </a:pPr>
              <a:t>28</a:t>
            </a:fld>
            <a:endParaRPr lang="en-US" altLang="en-US" sz="1000"/>
          </a:p>
        </p:txBody>
      </p:sp>
      <p:sp>
        <p:nvSpPr>
          <p:cNvPr id="303108" name="Rectangle 4"/>
          <p:cNvSpPr>
            <a:spLocks noChangeArrowheads="1"/>
          </p:cNvSpPr>
          <p:nvPr/>
        </p:nvSpPr>
        <p:spPr bwMode="auto">
          <a:xfrm>
            <a:off x="457200" y="5638800"/>
            <a:ext cx="713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b="1">
                <a:solidFill>
                  <a:schemeClr val="tx2"/>
                </a:solidFill>
              </a:rPr>
              <a:t>Optimizer = "</a:t>
            </a:r>
            <a:r>
              <a:rPr lang="en-US" altLang="ja-JP" b="1">
                <a:solidFill>
                  <a:schemeClr val="tx2"/>
                </a:solidFill>
              </a:rPr>
              <a:t>The Bread and Butter of a DBMS !"</a:t>
            </a:r>
            <a:endParaRPr lang="en-US" altLang="en-US" b="1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172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hlinkClick r:id="rId2" action="ppaction://hlinksldjump"/>
              </a:rPr>
              <a:t>Return to Other Advanced Topics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181600" y="2209800"/>
            <a:ext cx="3048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>
            <a:ext uri="{FAA26D3D-D897-4be2-8F04-BA451C77F1D7}"/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SELECT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ID, student_name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FROM</a:t>
            </a:r>
            <a:r>
              <a:rPr lang="en-US" altLang="en-US" sz="1600"/>
              <a:t> Student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WHERE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address=</a:t>
            </a:r>
            <a:r>
              <a:rPr lang="en-US" altLang="ja-JP" sz="1600"/>
              <a:t>'320FL';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en-US" altLang="en-US" sz="50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2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Concurrency Control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7467600" cy="44116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DBMS ensures data is consistent under </a:t>
            </a:r>
            <a:r>
              <a:rPr lang="en-US" altLang="en-US" sz="2800" b="1"/>
              <a:t>concurrent access</a:t>
            </a:r>
          </a:p>
          <a:p>
            <a:pPr lvl="1" eaLnBrk="1" hangingPunct="1">
              <a:defRPr/>
            </a:pPr>
            <a:r>
              <a:rPr lang="en-US" altLang="en-US" sz="2400"/>
              <a:t>E.g. multiple airline staff trying to reserve a seat for different customers</a:t>
            </a:r>
          </a:p>
          <a:p>
            <a:pPr lvl="1" eaLnBrk="1" hangingPunct="1">
              <a:defRPr/>
            </a:pPr>
            <a:endParaRPr lang="en-US" altLang="en-US" sz="2400"/>
          </a:p>
          <a:p>
            <a:pPr eaLnBrk="1" hangingPunct="1">
              <a:defRPr/>
            </a:pPr>
            <a:r>
              <a:rPr lang="en-US" altLang="en-US" sz="2800" b="1">
                <a:solidFill>
                  <a:srgbClr val="800000"/>
                </a:solidFill>
              </a:rPr>
              <a:t>Concepts:</a:t>
            </a:r>
          </a:p>
          <a:p>
            <a:pPr lvl="1" eaLnBrk="1" hangingPunct="1">
              <a:defRPr/>
            </a:pPr>
            <a:r>
              <a:rPr lang="en-US" altLang="en-US" sz="2400"/>
              <a:t>Transactions – grouping multiple instructions (reads/writes) into one atomic unit</a:t>
            </a:r>
          </a:p>
          <a:p>
            <a:pPr lvl="1" eaLnBrk="1" hangingPunct="1">
              <a:defRPr/>
            </a:pPr>
            <a:r>
              <a:rPr lang="en-US" altLang="en-US" sz="2400"/>
              <a:t>Locks – locking of resources (tables)</a:t>
            </a:r>
          </a:p>
          <a:p>
            <a:pPr lvl="1" eaLnBrk="1" hangingPunct="1">
              <a:defRPr/>
            </a:pPr>
            <a:endParaRPr lang="en-US" alt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3241CF4-242E-4952-B70E-5A84E1E6AB18}" type="slidenum">
              <a:rPr lang="en-US" altLang="en-US" sz="1000" smtClean="0"/>
              <a:pPr eaLnBrk="1" hangingPunct="1">
                <a:defRPr/>
              </a:pPr>
              <a:t>29</a:t>
            </a:fld>
            <a:endParaRPr lang="en-US" altLang="en-US" sz="1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172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hlinkClick r:id="rId2" action="ppaction://hlinksldjump"/>
              </a:rPr>
              <a:t>Return to Other Advanced Topics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4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Course Overview</a:t>
            </a:r>
          </a:p>
        </p:txBody>
      </p:sp>
      <p:sp>
        <p:nvSpPr>
          <p:cNvPr id="252934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68312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dirty="0">
                <a:solidFill>
                  <a:srgbClr val="800000"/>
                </a:solidFill>
                <a:cs typeface="+mn-cs"/>
              </a:rPr>
              <a:t>Database Management System (DBMS)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500" dirty="0"/>
              <a:t>We will </a:t>
            </a:r>
            <a:r>
              <a:rPr lang="en-US" sz="1500"/>
              <a:t>use Oracle, </a:t>
            </a:r>
            <a:r>
              <a:rPr lang="en-US" sz="1500" dirty="0"/>
              <a:t>which commands the leading market share </a:t>
            </a:r>
            <a:r>
              <a:rPr lang="en-US" sz="1500"/>
              <a:t>of relational DBMS’s.</a:t>
            </a:r>
            <a:endParaRPr lang="en-US" sz="1500" dirty="0">
              <a:cs typeface="+mn-cs"/>
            </a:endParaRPr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dirty="0">
                <a:solidFill>
                  <a:srgbClr val="800000"/>
                </a:solidFill>
                <a:cs typeface="+mn-cs"/>
              </a:rPr>
              <a:t>Data Models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600" dirty="0"/>
              <a:t>Relational Model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600" dirty="0"/>
              <a:t>Entity-Relationship (ER) Model</a:t>
            </a:r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dirty="0">
                <a:solidFill>
                  <a:srgbClr val="800000"/>
                </a:solidFill>
                <a:cs typeface="+mn-cs"/>
              </a:rPr>
              <a:t>Database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500" dirty="0"/>
              <a:t>Create a database schema, build an actual database, and manipulate data</a:t>
            </a:r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dirty="0">
                <a:solidFill>
                  <a:srgbClr val="800000"/>
                </a:solidFill>
                <a:cs typeface="+mn-cs"/>
              </a:rPr>
              <a:t>Query Language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500" dirty="0"/>
              <a:t>Oracle SQL</a:t>
            </a:r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dirty="0">
                <a:solidFill>
                  <a:srgbClr val="800000"/>
                </a:solidFill>
              </a:rPr>
              <a:t>Programming Language Connections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500" dirty="0"/>
              <a:t>Java JDBC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dirty="0">
                <a:solidFill>
                  <a:srgbClr val="800000"/>
                </a:solidFill>
                <a:cs typeface="+mn-cs"/>
              </a:rPr>
              <a:t>Database Theory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700" dirty="0">
                <a:cs typeface="+mn-cs"/>
              </a:rPr>
              <a:t>Relational Algebra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1700" dirty="0">
                <a:cs typeface="+mn-cs"/>
              </a:rPr>
              <a:t>Normalization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296EC618-7095-4229-98F0-6064D4ED7DFB}" type="slidenum">
              <a:rPr lang="en-US" altLang="en-US" sz="1000" smtClean="0"/>
              <a:pPr eaLnBrk="1" hangingPunct="1">
                <a:defRPr/>
              </a:pPr>
              <a:t>3</a:t>
            </a:fld>
            <a:endParaRPr lang="en-US" altLang="en-US" sz="1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380175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0010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Recovery Control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7543800" cy="44116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/>
              <a:t>If a system crashes in middle of transaction, recovery must be provided</a:t>
            </a:r>
          </a:p>
          <a:p>
            <a:pPr lvl="1" eaLnBrk="1" hangingPunct="1">
              <a:defRPr/>
            </a:pPr>
            <a:r>
              <a:rPr lang="en-US" altLang="en-US" sz="2400"/>
              <a:t>Cannot afford to lose data or leave it inconsistent</a:t>
            </a:r>
          </a:p>
          <a:p>
            <a:pPr eaLnBrk="1" hangingPunct="1">
              <a:defRPr/>
            </a:pPr>
            <a:endParaRPr lang="en-US" altLang="en-US" sz="2800"/>
          </a:p>
          <a:p>
            <a:pPr eaLnBrk="1" hangingPunct="1">
              <a:defRPr/>
            </a:pPr>
            <a:r>
              <a:rPr lang="en-US" altLang="en-US" sz="2800" b="1">
                <a:solidFill>
                  <a:srgbClr val="800000"/>
                </a:solidFill>
              </a:rPr>
              <a:t>Concepts</a:t>
            </a:r>
          </a:p>
          <a:p>
            <a:pPr lvl="1" eaLnBrk="1" hangingPunct="1">
              <a:defRPr/>
            </a:pPr>
            <a:r>
              <a:rPr lang="en-US" altLang="en-US" sz="2400"/>
              <a:t>Logging of transactions’ actions </a:t>
            </a:r>
          </a:p>
          <a:p>
            <a:pPr lvl="1" eaLnBrk="1" hangingPunct="1">
              <a:defRPr/>
            </a:pPr>
            <a:r>
              <a:rPr lang="en-US" altLang="en-US" sz="2400"/>
              <a:t>Ability to redo or undo transactions</a:t>
            </a:r>
          </a:p>
          <a:p>
            <a:pPr lvl="1" eaLnBrk="1" hangingPunct="1">
              <a:defRPr/>
            </a:pPr>
            <a:endParaRPr lang="en-US" alt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5D99EA8A-3EB9-48F4-A5EC-3E45EF3891F8}" type="slidenum">
              <a:rPr lang="en-US" altLang="en-US" sz="1000" smtClean="0"/>
              <a:pPr eaLnBrk="1" hangingPunct="1">
                <a:defRPr/>
              </a:pPr>
              <a:t>30</a:t>
            </a:fld>
            <a:endParaRPr lang="en-US" altLang="en-US" sz="1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172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hlinkClick r:id="rId2" action="ppaction://hlinksldjump"/>
              </a:rPr>
              <a:t>Return to Other Advanced Topics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244475"/>
            <a:ext cx="8486775" cy="974725"/>
          </a:xfrm>
        </p:spPr>
        <p:txBody>
          <a:bodyPr/>
          <a:lstStyle/>
          <a:p>
            <a:pPr>
              <a:defRPr/>
            </a:pPr>
            <a:r>
              <a:rPr lang="en-US" dirty="0"/>
              <a:t>Big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38" y="3841750"/>
            <a:ext cx="4811712" cy="595313"/>
          </a:xfrm>
        </p:spPr>
        <p:txBody>
          <a:bodyPr>
            <a:normAutofit fontScale="85000" lnSpcReduction="10000"/>
          </a:bodyPr>
          <a:lstStyle/>
          <a:p>
            <a:pPr marL="0" indent="0">
              <a:buFont typeface="Wingdings" charset="0"/>
              <a:buNone/>
              <a:defRPr/>
            </a:pPr>
            <a:r>
              <a:rPr lang="en-US" sz="2800" b="1" i="1" dirty="0">
                <a:solidFill>
                  <a:srgbClr val="0000FF"/>
                </a:solidFill>
              </a:rPr>
              <a:t>Large-Scale Data Management</a:t>
            </a:r>
          </a:p>
          <a:p>
            <a:pPr>
              <a:buFont typeface="Wingdings" charset="0"/>
              <a:buChar char="l"/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938D4CB2-6DEA-4E4B-8543-FBC5EEE83EB7}" type="slidenum">
              <a:rPr lang="en-US" altLang="en-US" sz="1000" smtClean="0"/>
              <a:pPr eaLnBrk="1" hangingPunct="1">
                <a:defRPr/>
              </a:pPr>
              <a:t>31</a:t>
            </a:fld>
            <a:endParaRPr lang="en-US" altLang="en-US" sz="1000"/>
          </a:p>
        </p:txBody>
      </p:sp>
      <p:pic>
        <p:nvPicPr>
          <p:cNvPr id="337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76400"/>
            <a:ext cx="336073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Content Placeholder 2"/>
          <p:cNvSpPr txBox="1">
            <a:spLocks/>
          </p:cNvSpPr>
          <p:nvPr/>
        </p:nvSpPr>
        <p:spPr bwMode="auto">
          <a:xfrm>
            <a:off x="5192713" y="4276725"/>
            <a:ext cx="33051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2000"/>
              </a:spcBef>
              <a:buClr>
                <a:srgbClr val="404040"/>
              </a:buClr>
              <a:buSzTx/>
              <a:buFont typeface="Arial" charset="0"/>
              <a:buNone/>
            </a:pPr>
            <a:r>
              <a:rPr lang="en-US" altLang="en-US" sz="2800" b="1" i="1">
                <a:solidFill>
                  <a:srgbClr val="800000"/>
                </a:solidFill>
              </a:rPr>
              <a:t>Big Data Analytics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39900" y="4752975"/>
            <a:ext cx="4549775" cy="59531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defRPr/>
            </a:pPr>
            <a:r>
              <a:rPr lang="en-US" sz="2800" b="1" i="1" dirty="0">
                <a:solidFill>
                  <a:srgbClr val="008000"/>
                </a:solidFill>
              </a:rPr>
              <a:t>Data Science and Analytics</a:t>
            </a:r>
          </a:p>
        </p:txBody>
      </p:sp>
      <p:sp>
        <p:nvSpPr>
          <p:cNvPr id="33799" name="TextBox 6"/>
          <p:cNvSpPr txBox="1">
            <a:spLocks noChangeArrowheads="1"/>
          </p:cNvSpPr>
          <p:nvPr/>
        </p:nvSpPr>
        <p:spPr bwMode="auto">
          <a:xfrm>
            <a:off x="561975" y="5484813"/>
            <a:ext cx="7854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2000"/>
              <a:t>How to manage very large amounts of data and extract value and knowledge from them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232528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238"/>
            <a:ext cx="7696200" cy="1096962"/>
          </a:xfrm>
        </p:spPr>
        <p:txBody>
          <a:bodyPr/>
          <a:lstStyle/>
          <a:p>
            <a:pPr>
              <a:defRPr/>
            </a:pPr>
            <a:r>
              <a:rPr lang="en-US" dirty="0"/>
              <a:t>Data Explosion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93F5D73-B394-4E3F-8FA6-911AB75CB2AD}" type="slidenum">
              <a:rPr lang="en-US" altLang="en-US" sz="1000" smtClean="0"/>
              <a:pPr eaLnBrk="1" hangingPunct="1">
                <a:defRPr/>
              </a:pPr>
              <a:t>32</a:t>
            </a:fld>
            <a:endParaRPr lang="en-US" altLang="en-US" sz="1000"/>
          </a:p>
        </p:txBody>
      </p:sp>
      <p:pic>
        <p:nvPicPr>
          <p:cNvPr id="3482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662988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hlinkClick r:id="rId3" action="ppaction://hlinksldjump"/>
              </a:rPr>
              <a:t>Return to Other Advanced Topics</a:t>
            </a:r>
            <a:endParaRPr 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69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What is a Database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latin typeface="Tahoma" charset="0"/>
                <a:cs typeface="+mn-cs"/>
              </a:rPr>
              <a:t>Software platform for managing large amounts of data  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>
                <a:solidFill>
                  <a:srgbClr val="C00000"/>
                </a:solidFill>
                <a:cs typeface="+mn-cs"/>
              </a:rPr>
              <a:t>Managing </a:t>
            </a:r>
            <a:r>
              <a:rPr lang="en-US" dirty="0">
                <a:solidFill>
                  <a:srgbClr val="C00000"/>
                </a:solidFill>
                <a:cs typeface="+mn-cs"/>
              </a:rPr>
              <a:t>means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/>
              <a:t>Structuring, storing, and indexing the data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/>
              <a:t>Querying</a:t>
            </a:r>
            <a:endParaRPr lang="en-US" dirty="0"/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solidFill>
                  <a:srgbClr val="C00000"/>
                </a:solidFill>
                <a:cs typeface="+mn-cs"/>
              </a:rPr>
              <a:t>Different names refer to the same thing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/>
              <a:t>Database systems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/>
              <a:t>Database management systems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6A70E65A-5229-4FDB-9B75-439743CDEBD1}" type="slidenum">
              <a:rPr lang="en-US" altLang="en-US" sz="1000" smtClean="0"/>
              <a:pPr eaLnBrk="1" hangingPunct="1">
                <a:defRPr/>
              </a:pPr>
              <a:t>4</a:t>
            </a:fld>
            <a:endParaRPr lang="en-US" altLang="en-US" sz="1000"/>
          </a:p>
        </p:txBody>
      </p:sp>
      <p:pic>
        <p:nvPicPr>
          <p:cNvPr id="61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0413"/>
            <a:ext cx="21590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41105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What is a Database System?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b="1" dirty="0">
                <a:solidFill>
                  <a:srgbClr val="C00000"/>
                </a:solidFill>
              </a:rPr>
              <a:t>What is inside a DBMS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/>
              <a:t>Collection of interrelated data (E.g., for a given application)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/>
              <a:t>Set of programs to secure and access the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/>
              <a:t>An environment that is both </a:t>
            </a:r>
            <a:r>
              <a:rPr lang="en-US" altLang="en-US" sz="2000" b="1" i="1" dirty="0"/>
              <a:t>convenient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 </a:t>
            </a:r>
            <a:r>
              <a:rPr lang="en-US" altLang="en-US" sz="2000" b="1" i="1" dirty="0"/>
              <a:t>efficient</a:t>
            </a:r>
            <a:r>
              <a:rPr lang="en-US" altLang="en-US" sz="2000" i="1" dirty="0"/>
              <a:t> </a:t>
            </a:r>
            <a:r>
              <a:rPr lang="en-US" altLang="en-US" sz="2000" dirty="0"/>
              <a:t>to use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altLang="en-US" sz="2000" dirty="0">
              <a:latin typeface="Tahoma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dirty="0">
                <a:latin typeface="Tahoma" pitchFamily="34" charset="0"/>
              </a:rPr>
              <a:t>Typically data is too large to fit in computer memory at once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000" dirty="0">
                <a:latin typeface="Tahoma" pitchFamily="34" charset="0"/>
              </a:rPr>
              <a:t>Data stored on secondary storage – hard disks or the cloud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100" dirty="0">
              <a:latin typeface="Tahoma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dirty="0"/>
              <a:t>Typically many users want to access this data and do so fast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21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200" dirty="0"/>
              <a:t>Databases touch all aspects of our lives and we often use it without knowing!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9311FBC8-F959-4F51-8772-6C68EECC4A83}" type="slidenum">
              <a:rPr lang="en-US" altLang="en-US" sz="1000" smtClean="0"/>
              <a:pPr eaLnBrk="1" hangingPunct="1">
                <a:defRPr/>
              </a:pPr>
              <a:t>5</a:t>
            </a:fld>
            <a:endParaRPr lang="en-US" alt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243800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Basic Terminology </a:t>
            </a:r>
          </a:p>
        </p:txBody>
      </p:sp>
      <p:sp>
        <p:nvSpPr>
          <p:cNvPr id="252934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cs typeface="+mn-cs"/>
              </a:rPr>
              <a:t>Database Management System (DBMS)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/>
              <a:t>Software platform that allows us to create, stores, use, and maintain </a:t>
            </a:r>
            <a:r>
              <a:rPr lang="en-US" sz="2000"/>
              <a:t>a database</a:t>
            </a:r>
            <a:endParaRPr lang="en-US" sz="2000" dirty="0"/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cs typeface="+mn-cs"/>
              </a:rPr>
              <a:t>Data Model 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/>
              <a:t>Tools used for describing </a:t>
            </a:r>
            <a:r>
              <a:rPr lang="en-US" sz="2000"/>
              <a:t>the data</a:t>
            </a:r>
            <a:endParaRPr lang="en-US" sz="2000" dirty="0"/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cs typeface="+mn-cs"/>
              </a:rPr>
              <a:t>Data Schema 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/>
              <a:t>Describes structures for a particular application using the </a:t>
            </a:r>
            <a:r>
              <a:rPr lang="en-US" sz="2000"/>
              <a:t>given model</a:t>
            </a:r>
            <a:endParaRPr lang="en-US" sz="2000" dirty="0"/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cs typeface="+mn-cs"/>
              </a:rPr>
              <a:t>Database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/>
              <a:t>Collection of actual data that conforms to </a:t>
            </a:r>
            <a:r>
              <a:rPr lang="en-US" sz="2000"/>
              <a:t>given schema</a:t>
            </a:r>
            <a:endParaRPr lang="en-US" sz="2400" dirty="0">
              <a:cs typeface="+mn-cs"/>
            </a:endParaRPr>
          </a:p>
          <a:p>
            <a:pPr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cs typeface="+mn-cs"/>
              </a:rPr>
              <a:t>SQL &amp; Data Manipulation Language (DML)</a:t>
            </a:r>
          </a:p>
          <a:p>
            <a:pPr lvl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/>
              <a:t>Language to manipulate, e.g., update or query, the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E8CD99C-DEB5-4FD8-934F-9093635C5D9E}" type="slidenum">
              <a:rPr lang="en-US" altLang="en-US" sz="1000" smtClean="0"/>
              <a:pPr eaLnBrk="1" hangingPunct="1">
                <a:defRPr/>
              </a:pPr>
              <a:t>6</a:t>
            </a:fld>
            <a:endParaRPr lang="en-US" altLang="en-US" sz="1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238123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Why use DBMS, and not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6925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charset="0"/>
              <a:buNone/>
              <a:defRPr/>
            </a:pPr>
            <a:r>
              <a:rPr lang="en-US" sz="2000">
                <a:cs typeface="+mn-cs"/>
              </a:rPr>
              <a:t>The following are problems with data file systems that a DBMS fixes</a:t>
            </a:r>
            <a:endParaRPr lang="en-US" sz="2000" dirty="0"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>
                <a:cs typeface="+mn-cs"/>
              </a:rPr>
              <a:t>Data </a:t>
            </a:r>
            <a:r>
              <a:rPr lang="en-US" sz="2000" b="1" dirty="0">
                <a:cs typeface="+mn-cs"/>
              </a:rPr>
              <a:t>redundancy and inconsistency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cs typeface="+mn-cs"/>
              </a:rPr>
              <a:t>Multiple file formats, duplication of information</a:t>
            </a:r>
            <a:br>
              <a:rPr lang="en-US" sz="1800" dirty="0">
                <a:cs typeface="+mn-cs"/>
              </a:rPr>
            </a:br>
            <a:r>
              <a:rPr lang="en-US" sz="1800" dirty="0">
                <a:cs typeface="+mn-cs"/>
              </a:rPr>
              <a:t>in different files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cs typeface="+mn-cs"/>
              </a:rPr>
              <a:t>Multiple records formats within the same file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cs typeface="+mn-cs"/>
              </a:rPr>
              <a:t>No order enforced </a:t>
            </a:r>
            <a:r>
              <a:rPr lang="en-US" sz="1800">
                <a:cs typeface="+mn-cs"/>
              </a:rPr>
              <a:t>between fields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>
                <a:solidFill>
                  <a:srgbClr val="800000"/>
                </a:solidFill>
                <a:cs typeface="+mn-cs"/>
              </a:rPr>
              <a:t>DBMS: data fields and keys</a:t>
            </a:r>
            <a:endParaRPr lang="en-US" sz="1800" dirty="0">
              <a:solidFill>
                <a:srgbClr val="800000"/>
              </a:solidFill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>
                <a:cs typeface="+mn-cs"/>
              </a:rPr>
              <a:t>Difficulty </a:t>
            </a:r>
            <a:r>
              <a:rPr lang="en-US" sz="2000" b="1" dirty="0">
                <a:cs typeface="+mn-cs"/>
              </a:rPr>
              <a:t>in accessing data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cs typeface="+mn-cs"/>
              </a:rPr>
              <a:t>Need to write a new program to carry out each </a:t>
            </a:r>
            <a:r>
              <a:rPr lang="en-US" sz="1800">
                <a:cs typeface="+mn-cs"/>
              </a:rPr>
              <a:t>new task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>
                <a:solidFill>
                  <a:srgbClr val="800000"/>
                </a:solidFill>
                <a:cs typeface="+mn-cs"/>
              </a:rPr>
              <a:t>DBMS: provides a language (SQL) streamlined to do this</a:t>
            </a:r>
            <a:endParaRPr lang="en-US" sz="2000" dirty="0">
              <a:solidFill>
                <a:srgbClr val="800000"/>
              </a:solidFill>
              <a:cs typeface="+mn-cs"/>
            </a:endParaRPr>
          </a:p>
          <a:p>
            <a:pPr>
              <a:buFont typeface="Wingdings" charset="0"/>
              <a:buChar char="l"/>
              <a:defRPr/>
            </a:pPr>
            <a:r>
              <a:rPr lang="en-US" sz="2000" b="1">
                <a:cs typeface="+mn-cs"/>
              </a:rPr>
              <a:t>Integrity problems</a:t>
            </a:r>
          </a:p>
          <a:p>
            <a:pPr lvl="1">
              <a:buFont typeface="Wingdings" charset="0"/>
              <a:buChar char="l"/>
              <a:defRPr/>
            </a:pPr>
            <a:r>
              <a:rPr lang="en-US" sz="1600">
                <a:solidFill>
                  <a:srgbClr val="800000"/>
                </a:solidFill>
              </a:rPr>
              <a:t>DBMS: Integrity constraints</a:t>
            </a:r>
            <a:endParaRPr lang="en-US" sz="1400">
              <a:solidFill>
                <a:srgbClr val="8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57CEFDB-6B5B-472D-BD17-38ACEB3AF49D}" type="slidenum">
              <a:rPr lang="en-US" altLang="en-US" sz="1000" smtClean="0"/>
              <a:pPr eaLnBrk="1" hangingPunct="1">
                <a:defRPr/>
              </a:pPr>
              <a:t>7</a:t>
            </a:fld>
            <a:endParaRPr lang="en-US" altLang="en-US" sz="1000"/>
          </a:p>
        </p:txBody>
      </p:sp>
      <p:pic>
        <p:nvPicPr>
          <p:cNvPr id="9221" name="Picture 5" descr="Screen Shot 2015-01-15 at 1.2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74" y="2590800"/>
            <a:ext cx="2872026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627120" y="5158740"/>
            <a:ext cx="5181600" cy="1219200"/>
            <a:chOff x="1439565" y="5029200"/>
            <a:chExt cx="5688746" cy="1219200"/>
          </a:xfrm>
        </p:grpSpPr>
        <p:pic>
          <p:nvPicPr>
            <p:cNvPr id="922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5181600"/>
              <a:ext cx="1143000" cy="79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103" y="5029200"/>
              <a:ext cx="113989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5" name="TextBox 6"/>
            <p:cNvSpPr txBox="1">
              <a:spLocks noChangeArrowheads="1"/>
            </p:cNvSpPr>
            <p:nvPr/>
          </p:nvSpPr>
          <p:spPr bwMode="auto">
            <a:xfrm>
              <a:off x="1439565" y="5940623"/>
              <a:ext cx="19214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Account balance &gt;= 0</a:t>
              </a:r>
            </a:p>
          </p:txBody>
        </p:sp>
        <p:sp>
          <p:nvSpPr>
            <p:cNvPr id="9226" name="TextBox 8"/>
            <p:cNvSpPr txBox="1">
              <a:spLocks noChangeArrowheads="1"/>
            </p:cNvSpPr>
            <p:nvPr/>
          </p:nvSpPr>
          <p:spPr bwMode="auto">
            <a:xfrm>
              <a:off x="3810000" y="5940622"/>
              <a:ext cx="33183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Student cannot take same course twice</a:t>
              </a:r>
            </a:p>
          </p:txBody>
        </p:sp>
        <p:sp>
          <p:nvSpPr>
            <p:cNvPr id="9227" name="TextBox 7"/>
            <p:cNvSpPr txBox="1">
              <a:spLocks noChangeArrowheads="1"/>
            </p:cNvSpPr>
            <p:nvPr/>
          </p:nvSpPr>
          <p:spPr bwMode="auto">
            <a:xfrm>
              <a:off x="3581400" y="5181600"/>
              <a:ext cx="5779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….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31152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Why use DBMS, and not files?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>
            <a:noAutofit/>
          </a:bodyPr>
          <a:lstStyle/>
          <a:p>
            <a:pPr lvl="0">
              <a:buClr>
                <a:srgbClr val="330066"/>
              </a:buClr>
              <a:buFont typeface="Wingdings" charset="0"/>
              <a:buChar char="l"/>
              <a:defRPr/>
            </a:pPr>
            <a:r>
              <a:rPr lang="en-US" sz="2000" b="1">
                <a:cs typeface="+mn-cs"/>
              </a:rPr>
              <a:t>Maintenance problems</a:t>
            </a:r>
          </a:p>
          <a:p>
            <a:pPr lvl="1">
              <a:buClr>
                <a:srgbClr val="669999"/>
              </a:buClr>
              <a:buFont typeface="Wingdings" charset="0"/>
              <a:buChar char="l"/>
              <a:defRPr/>
            </a:pPr>
            <a:r>
              <a:rPr lang="en-US" sz="1800"/>
              <a:t>Hard to search for or update a field</a:t>
            </a:r>
          </a:p>
          <a:p>
            <a:pPr lvl="1">
              <a:buClr>
                <a:srgbClr val="669999"/>
              </a:buClr>
              <a:buFont typeface="Wingdings" charset="0"/>
              <a:buChar char="l"/>
              <a:defRPr/>
            </a:pPr>
            <a:r>
              <a:rPr lang="en-US" sz="1800"/>
              <a:t>Hard to add new fields</a:t>
            </a:r>
          </a:p>
          <a:p>
            <a:pPr lvl="1">
              <a:buClr>
                <a:srgbClr val="669999"/>
              </a:buClr>
              <a:buFont typeface="Wingdings" charset="0"/>
              <a:buChar char="l"/>
              <a:defRPr/>
            </a:pPr>
            <a:r>
              <a:rPr lang="en-US" sz="1800">
                <a:solidFill>
                  <a:srgbClr val="800000"/>
                </a:solidFill>
              </a:rPr>
              <a:t>DBMS: Data definition language (DDL), DB schema</a:t>
            </a: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>
                <a:cs typeface="+mn-cs"/>
              </a:rPr>
              <a:t>Concurrent </a:t>
            </a:r>
            <a:r>
              <a:rPr lang="en-US" sz="2000" b="1" dirty="0">
                <a:cs typeface="+mn-cs"/>
              </a:rPr>
              <a:t>access by multiple users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cs typeface="+mn-cs"/>
              </a:rPr>
              <a:t>Many users need to access/update </a:t>
            </a:r>
            <a:r>
              <a:rPr lang="en-US" sz="1800">
                <a:cs typeface="+mn-cs"/>
              </a:rPr>
              <a:t>the data at </a:t>
            </a:r>
            <a:r>
              <a:rPr lang="en-US" sz="1800" dirty="0">
                <a:cs typeface="+mn-cs"/>
              </a:rPr>
              <a:t>the same time (</a:t>
            </a:r>
            <a:r>
              <a:rPr lang="en-US" sz="1800" b="1" i="1" dirty="0">
                <a:cs typeface="+mn-cs"/>
              </a:rPr>
              <a:t>concurrent </a:t>
            </a:r>
            <a:r>
              <a:rPr lang="en-US" sz="1800" b="1" i="1">
                <a:cs typeface="+mn-cs"/>
              </a:rPr>
              <a:t>access</a:t>
            </a:r>
            <a:r>
              <a:rPr lang="en-US" sz="1800">
                <a:cs typeface="+mn-cs"/>
              </a:rPr>
              <a:t>)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>
                <a:solidFill>
                  <a:srgbClr val="800000"/>
                </a:solidFill>
                <a:cs typeface="+mn-cs"/>
              </a:rPr>
              <a:t>DBMS: Concurrent access (read and write) built into the system</a:t>
            </a:r>
            <a:endParaRPr lang="en-US" sz="1800" dirty="0">
              <a:solidFill>
                <a:srgbClr val="800000"/>
              </a:solidFill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>
                <a:cs typeface="+mn-cs"/>
              </a:rPr>
              <a:t>Security </a:t>
            </a:r>
            <a:r>
              <a:rPr lang="en-US" sz="2000" b="1" dirty="0">
                <a:cs typeface="+mn-cs"/>
              </a:rPr>
              <a:t>problems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cs typeface="+mn-cs"/>
              </a:rPr>
              <a:t>Hard to provide user access </a:t>
            </a:r>
            <a:r>
              <a:rPr lang="en-US" sz="1800">
                <a:cs typeface="+mn-cs"/>
              </a:rPr>
              <a:t>to some, but </a:t>
            </a:r>
            <a:r>
              <a:rPr lang="en-US" sz="1800" dirty="0">
                <a:cs typeface="+mn-cs"/>
              </a:rPr>
              <a:t>not all</a:t>
            </a:r>
            <a:r>
              <a:rPr lang="en-US" sz="1800">
                <a:cs typeface="+mn-cs"/>
              </a:rPr>
              <a:t>, data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>
                <a:solidFill>
                  <a:srgbClr val="800000"/>
                </a:solidFill>
                <a:cs typeface="+mn-cs"/>
              </a:rPr>
              <a:t>DBMS: views, access control</a:t>
            </a:r>
            <a:endParaRPr lang="en-US" sz="1800" dirty="0">
              <a:solidFill>
                <a:srgbClr val="800000"/>
              </a:solidFill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>
                <a:cs typeface="+mn-cs"/>
              </a:rPr>
              <a:t>Recovery </a:t>
            </a:r>
            <a:r>
              <a:rPr lang="en-US" sz="2000" b="1" dirty="0">
                <a:cs typeface="+mn-cs"/>
              </a:rPr>
              <a:t>from crashes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cs typeface="+mn-cs"/>
              </a:rPr>
              <a:t>While updating the data the </a:t>
            </a:r>
            <a:r>
              <a:rPr lang="en-US" sz="1800">
                <a:cs typeface="+mn-cs"/>
              </a:rPr>
              <a:t>system crashes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>
                <a:solidFill>
                  <a:srgbClr val="800000"/>
                </a:solidFill>
                <a:cs typeface="+mn-cs"/>
              </a:rPr>
              <a:t>DMBS: transactions - locking mechanism and rollbacks</a:t>
            </a:r>
            <a:endParaRPr lang="en-US" sz="1800" dirty="0">
              <a:solidFill>
                <a:srgbClr val="800000"/>
              </a:solidFill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C59E38B-CD9B-48CA-93BA-202D62E9CD88}" type="slidenum">
              <a:rPr lang="en-US" altLang="en-US" sz="1000" smtClean="0"/>
              <a:pPr eaLnBrk="1" hangingPunct="1">
                <a:defRPr/>
              </a:pPr>
              <a:t>8</a:t>
            </a:fld>
            <a:endParaRPr lang="en-US" alt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</p:spTree>
    <p:extLst>
      <p:ext uri="{BB962C8B-B14F-4D97-AF65-F5344CB8AC3E}">
        <p14:creationId xmlns:p14="http://schemas.microsoft.com/office/powerpoint/2010/main" val="7005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client/server system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1047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aphicFrame>
        <p:nvGraphicFramePr>
          <p:cNvPr id="1639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307029"/>
              </p:ext>
            </p:extLst>
          </p:nvPr>
        </p:nvGraphicFramePr>
        <p:xfrm>
          <a:off x="1600200" y="1600200"/>
          <a:ext cx="5510213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04180" imgH="4580890" progId="Visio.Drawing.11">
                  <p:embed/>
                </p:oleObj>
              </mc:Choice>
              <mc:Fallback>
                <p:oleObj name="Visio" r:id="rId2" imgW="5504180" imgH="4580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00200"/>
                        <a:ext cx="5510213" cy="457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25602" y="1600200"/>
            <a:ext cx="353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The computer server is running database software that provides services to client software.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50292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Client software accessing the database can even reside on the database server!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CS3431 Wong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9CB995-7072-48B3-8E0D-6E22FB0BEBC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38206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Custom 8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FFFF00"/>
      </a:hlink>
      <a:folHlink>
        <a:srgbClr val="D8D8EC"/>
      </a:folHlink>
    </a:clrScheme>
    <a:fontScheme name="Networ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TemplateBlueDB</Template>
  <TotalTime>1837</TotalTime>
  <Words>1833</Words>
  <Application>Microsoft Office PowerPoint</Application>
  <PresentationFormat>On-screen Show (4:3)</PresentationFormat>
  <Paragraphs>388</Paragraphs>
  <Slides>32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Tahoma</vt:lpstr>
      <vt:lpstr>Times New Roman</vt:lpstr>
      <vt:lpstr>Wingdings</vt:lpstr>
      <vt:lpstr>Network</vt:lpstr>
      <vt:lpstr>Visio</vt:lpstr>
      <vt:lpstr>Database Introduction</vt:lpstr>
      <vt:lpstr>Overview</vt:lpstr>
      <vt:lpstr>Course Overview</vt:lpstr>
      <vt:lpstr>What is a Database System?</vt:lpstr>
      <vt:lpstr>What is a Database System? (Cont’d)</vt:lpstr>
      <vt:lpstr>Basic Terminology </vt:lpstr>
      <vt:lpstr>Why use DBMS, and not files?</vt:lpstr>
      <vt:lpstr>Why use DBMS, and not files? (Cont’d)</vt:lpstr>
      <vt:lpstr>A simple client/server system</vt:lpstr>
      <vt:lpstr>Client software, server software, and the SQL interface</vt:lpstr>
      <vt:lpstr>A simple web-based system</vt:lpstr>
      <vt:lpstr>Data Model</vt:lpstr>
      <vt:lpstr>Entity-Relationship Model: Overview</vt:lpstr>
      <vt:lpstr>Relational Data Model: Overview</vt:lpstr>
      <vt:lpstr>Data Schema</vt:lpstr>
      <vt:lpstr>Query Language (SQL)</vt:lpstr>
      <vt:lpstr>Query Language </vt:lpstr>
      <vt:lpstr>SQL: Overview</vt:lpstr>
      <vt:lpstr>Levels of Abstraction </vt:lpstr>
      <vt:lpstr>View vs. Logical vs. Physical </vt:lpstr>
      <vt:lpstr>Levels of Abstraction:  Airline Application Example</vt:lpstr>
      <vt:lpstr>Data Independence</vt:lpstr>
      <vt:lpstr>Who uses databases?</vt:lpstr>
      <vt:lpstr> Summary : Why study DBMS?</vt:lpstr>
      <vt:lpstr>Other Advanced Topics</vt:lpstr>
      <vt:lpstr>Acknowledgements</vt:lpstr>
      <vt:lpstr>Efficient Access</vt:lpstr>
      <vt:lpstr>Query Optimization</vt:lpstr>
      <vt:lpstr>Concurrency Control</vt:lpstr>
      <vt:lpstr>Recovery Control</vt:lpstr>
      <vt:lpstr>Big Data Analytics</vt:lpstr>
      <vt:lpstr>Data Explosion</vt:lpstr>
    </vt:vector>
  </TitlesOfParts>
  <Company>bentley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Tutorial 1</dc:title>
  <dc:creator>Bentley College</dc:creator>
  <cp:lastModifiedBy>w w</cp:lastModifiedBy>
  <cp:revision>226</cp:revision>
  <dcterms:created xsi:type="dcterms:W3CDTF">2002-01-21T22:14:33Z</dcterms:created>
  <dcterms:modified xsi:type="dcterms:W3CDTF">2023-08-08T16:33:01Z</dcterms:modified>
</cp:coreProperties>
</file>